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3" r:id="rId1"/>
  </p:sldMasterIdLst>
  <p:notesMasterIdLst>
    <p:notesMasterId r:id="rId31"/>
  </p:notesMasterIdLst>
  <p:handoutMasterIdLst>
    <p:handoutMasterId r:id="rId32"/>
  </p:handoutMasterIdLst>
  <p:sldIdLst>
    <p:sldId id="256" r:id="rId2"/>
    <p:sldId id="353" r:id="rId3"/>
    <p:sldId id="257" r:id="rId4"/>
    <p:sldId id="350" r:id="rId5"/>
    <p:sldId id="368" r:id="rId6"/>
    <p:sldId id="370" r:id="rId7"/>
    <p:sldId id="360" r:id="rId8"/>
    <p:sldId id="366" r:id="rId9"/>
    <p:sldId id="258" r:id="rId10"/>
    <p:sldId id="364" r:id="rId11"/>
    <p:sldId id="348" r:id="rId12"/>
    <p:sldId id="359" r:id="rId13"/>
    <p:sldId id="365" r:id="rId14"/>
    <p:sldId id="336" r:id="rId15"/>
    <p:sldId id="337" r:id="rId16"/>
    <p:sldId id="305" r:id="rId17"/>
    <p:sldId id="309" r:id="rId18"/>
    <p:sldId id="361" r:id="rId19"/>
    <p:sldId id="343" r:id="rId20"/>
    <p:sldId id="344" r:id="rId21"/>
    <p:sldId id="362" r:id="rId22"/>
    <p:sldId id="371" r:id="rId23"/>
    <p:sldId id="372" r:id="rId24"/>
    <p:sldId id="355" r:id="rId25"/>
    <p:sldId id="357" r:id="rId26"/>
    <p:sldId id="354" r:id="rId27"/>
    <p:sldId id="363" r:id="rId28"/>
    <p:sldId id="356" r:id="rId29"/>
    <p:sldId id="347" r:id="rId30"/>
  </p:sldIdLst>
  <p:sldSz cx="9144000" cy="6858000" type="screen4x3"/>
  <p:notesSz cx="6664325" cy="9907588"/>
  <p:defaultTextStyle>
    <a:defPPr>
      <a:defRPr lang="en-GB"/>
    </a:defPPr>
    <a:lvl1pPr algn="l" defTabSz="449263" rtl="0" fontAlgn="base">
      <a:spcBef>
        <a:spcPct val="0"/>
      </a:spcBef>
      <a:spcAft>
        <a:spcPct val="0"/>
      </a:spcAft>
      <a:defRPr sz="4400" kern="1200">
        <a:solidFill>
          <a:schemeClr val="bg1"/>
        </a:solidFill>
        <a:latin typeface="Times New Roman" pitchFamily="18" charset="0"/>
        <a:ea typeface="SimSun" pitchFamily="2" charset="-122"/>
        <a:cs typeface="+mn-cs"/>
      </a:defRPr>
    </a:lvl1pPr>
    <a:lvl2pPr marL="742950" indent="-285750" algn="l" defTabSz="449263" rtl="0" fontAlgn="base">
      <a:spcBef>
        <a:spcPct val="0"/>
      </a:spcBef>
      <a:spcAft>
        <a:spcPct val="0"/>
      </a:spcAft>
      <a:defRPr sz="4400" kern="1200">
        <a:solidFill>
          <a:schemeClr val="bg1"/>
        </a:solidFill>
        <a:latin typeface="Times New Roman" pitchFamily="18" charset="0"/>
        <a:ea typeface="SimSun" pitchFamily="2" charset="-122"/>
        <a:cs typeface="+mn-cs"/>
      </a:defRPr>
    </a:lvl2pPr>
    <a:lvl3pPr marL="1143000" indent="-228600" algn="l" defTabSz="449263" rtl="0" fontAlgn="base">
      <a:spcBef>
        <a:spcPct val="0"/>
      </a:spcBef>
      <a:spcAft>
        <a:spcPct val="0"/>
      </a:spcAft>
      <a:defRPr sz="4400" kern="1200">
        <a:solidFill>
          <a:schemeClr val="bg1"/>
        </a:solidFill>
        <a:latin typeface="Times New Roman" pitchFamily="18" charset="0"/>
        <a:ea typeface="SimSun" pitchFamily="2" charset="-122"/>
        <a:cs typeface="+mn-cs"/>
      </a:defRPr>
    </a:lvl3pPr>
    <a:lvl4pPr marL="1600200" indent="-228600" algn="l" defTabSz="449263" rtl="0" fontAlgn="base">
      <a:spcBef>
        <a:spcPct val="0"/>
      </a:spcBef>
      <a:spcAft>
        <a:spcPct val="0"/>
      </a:spcAft>
      <a:defRPr sz="4400" kern="1200">
        <a:solidFill>
          <a:schemeClr val="bg1"/>
        </a:solidFill>
        <a:latin typeface="Times New Roman" pitchFamily="18" charset="0"/>
        <a:ea typeface="SimSun" pitchFamily="2" charset="-122"/>
        <a:cs typeface="+mn-cs"/>
      </a:defRPr>
    </a:lvl4pPr>
    <a:lvl5pPr marL="2057400" indent="-228600" algn="l" defTabSz="449263" rtl="0" fontAlgn="base">
      <a:spcBef>
        <a:spcPct val="0"/>
      </a:spcBef>
      <a:spcAft>
        <a:spcPct val="0"/>
      </a:spcAft>
      <a:defRPr sz="4400" kern="1200">
        <a:solidFill>
          <a:schemeClr val="bg1"/>
        </a:solidFill>
        <a:latin typeface="Times New Roman" pitchFamily="18" charset="0"/>
        <a:ea typeface="SimSun" pitchFamily="2" charset="-122"/>
        <a:cs typeface="+mn-cs"/>
      </a:defRPr>
    </a:lvl5pPr>
    <a:lvl6pPr marL="2286000" algn="l" defTabSz="914400" rtl="0" eaLnBrk="1" latinLnBrk="0" hangingPunct="1">
      <a:defRPr sz="4400" kern="1200">
        <a:solidFill>
          <a:schemeClr val="bg1"/>
        </a:solidFill>
        <a:latin typeface="Times New Roman" pitchFamily="18" charset="0"/>
        <a:ea typeface="SimSun" pitchFamily="2" charset="-122"/>
        <a:cs typeface="+mn-cs"/>
      </a:defRPr>
    </a:lvl6pPr>
    <a:lvl7pPr marL="2743200" algn="l" defTabSz="914400" rtl="0" eaLnBrk="1" latinLnBrk="0" hangingPunct="1">
      <a:defRPr sz="4400" kern="1200">
        <a:solidFill>
          <a:schemeClr val="bg1"/>
        </a:solidFill>
        <a:latin typeface="Times New Roman" pitchFamily="18" charset="0"/>
        <a:ea typeface="SimSun" pitchFamily="2" charset="-122"/>
        <a:cs typeface="+mn-cs"/>
      </a:defRPr>
    </a:lvl7pPr>
    <a:lvl8pPr marL="3200400" algn="l" defTabSz="914400" rtl="0" eaLnBrk="1" latinLnBrk="0" hangingPunct="1">
      <a:defRPr sz="4400" kern="1200">
        <a:solidFill>
          <a:schemeClr val="bg1"/>
        </a:solidFill>
        <a:latin typeface="Times New Roman" pitchFamily="18" charset="0"/>
        <a:ea typeface="SimSun" pitchFamily="2" charset="-122"/>
        <a:cs typeface="+mn-cs"/>
      </a:defRPr>
    </a:lvl8pPr>
    <a:lvl9pPr marL="3657600" algn="l" defTabSz="914400" rtl="0" eaLnBrk="1" latinLnBrk="0" hangingPunct="1">
      <a:defRPr sz="4400" kern="1200">
        <a:solidFill>
          <a:schemeClr val="bg1"/>
        </a:solidFill>
        <a:latin typeface="Times New Roman" pitchFamily="18"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45ED49"/>
    <a:srgbClr val="CCCC00"/>
    <a:srgbClr val="FF6699"/>
    <a:srgbClr val="CCFFCC"/>
    <a:srgbClr val="CCFF33"/>
    <a:srgbClr val="FF0000"/>
    <a:srgbClr val="006600"/>
    <a:srgbClr val="00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09" autoAdjust="0"/>
  </p:normalViewPr>
  <p:slideViewPr>
    <p:cSldViewPr>
      <p:cViewPr varScale="1">
        <p:scale>
          <a:sx n="69" d="100"/>
          <a:sy n="69" d="100"/>
        </p:scale>
        <p:origin x="-858" y="-102"/>
      </p:cViewPr>
      <p:guideLst>
        <p:guide orient="horz" pos="2160"/>
        <p:guide pos="2880"/>
      </p:guideLst>
    </p:cSldViewPr>
  </p:slideViewPr>
  <p:outlineViewPr>
    <p:cViewPr varScale="1">
      <p:scale>
        <a:sx n="170" d="200"/>
        <a:sy n="170" d="2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9" d="100"/>
          <a:sy n="49" d="100"/>
        </p:scale>
        <p:origin x="-196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5300"/>
          </a:xfrm>
          <a:prstGeom prst="rect">
            <a:avLst/>
          </a:prstGeom>
        </p:spPr>
        <p:txBody>
          <a:bodyPr vert="horz" lIns="91440" tIns="45720" rIns="91440" bIns="45720" rtlCol="0"/>
          <a:lstStyle>
            <a:lvl1pPr algn="l">
              <a:buClr>
                <a:srgbClr val="000000"/>
              </a:buClr>
              <a:buSzPct val="100000"/>
              <a:buFont typeface="Times New Roman" pitchFamily="18" charset="0"/>
              <a:buNone/>
              <a:defRPr sz="1200"/>
            </a:lvl1pPr>
          </a:lstStyle>
          <a:p>
            <a:pPr>
              <a:defRPr/>
            </a:pPr>
            <a:endParaRPr lang="ru-RU"/>
          </a:p>
        </p:txBody>
      </p:sp>
      <p:sp>
        <p:nvSpPr>
          <p:cNvPr id="3" name="Date Placeholder 2"/>
          <p:cNvSpPr>
            <a:spLocks noGrp="1"/>
          </p:cNvSpPr>
          <p:nvPr>
            <p:ph type="dt" sz="quarter" idx="1"/>
          </p:nvPr>
        </p:nvSpPr>
        <p:spPr>
          <a:xfrm>
            <a:off x="3775075" y="0"/>
            <a:ext cx="2887663" cy="495300"/>
          </a:xfrm>
          <a:prstGeom prst="rect">
            <a:avLst/>
          </a:prstGeom>
        </p:spPr>
        <p:txBody>
          <a:bodyPr vert="horz" lIns="91440" tIns="45720" rIns="91440" bIns="45720" rtlCol="0"/>
          <a:lstStyle>
            <a:lvl1pPr algn="r">
              <a:buClr>
                <a:srgbClr val="000000"/>
              </a:buClr>
              <a:buSzPct val="100000"/>
              <a:buFont typeface="Times New Roman" pitchFamily="18" charset="0"/>
              <a:buNone/>
              <a:defRPr sz="1200"/>
            </a:lvl1pPr>
          </a:lstStyle>
          <a:p>
            <a:pPr>
              <a:defRPr/>
            </a:pPr>
            <a:fld id="{0E8D368F-36A7-40E4-A31E-3576DE22F6FA}" type="datetimeFigureOut">
              <a:rPr lang="ru-RU"/>
              <a:pPr>
                <a:defRPr/>
              </a:pPr>
              <a:t>05.09.2012</a:t>
            </a:fld>
            <a:endParaRPr lang="ru-RU"/>
          </a:p>
        </p:txBody>
      </p:sp>
      <p:sp>
        <p:nvSpPr>
          <p:cNvPr id="4" name="Footer Placeholder 3"/>
          <p:cNvSpPr>
            <a:spLocks noGrp="1"/>
          </p:cNvSpPr>
          <p:nvPr>
            <p:ph type="ftr" sz="quarter" idx="2"/>
          </p:nvPr>
        </p:nvSpPr>
        <p:spPr>
          <a:xfrm>
            <a:off x="0" y="9410700"/>
            <a:ext cx="2887663" cy="495300"/>
          </a:xfrm>
          <a:prstGeom prst="rect">
            <a:avLst/>
          </a:prstGeom>
        </p:spPr>
        <p:txBody>
          <a:bodyPr vert="horz" lIns="91440" tIns="45720" rIns="91440" bIns="45720" rtlCol="0" anchor="b"/>
          <a:lstStyle>
            <a:lvl1pPr algn="l">
              <a:buClr>
                <a:srgbClr val="000000"/>
              </a:buClr>
              <a:buSzPct val="100000"/>
              <a:buFont typeface="Times New Roman" pitchFamily="18" charset="0"/>
              <a:buNone/>
              <a:defRPr sz="1200"/>
            </a:lvl1pPr>
          </a:lstStyle>
          <a:p>
            <a:pPr>
              <a:defRPr/>
            </a:pPr>
            <a:endParaRPr lang="ru-RU"/>
          </a:p>
        </p:txBody>
      </p:sp>
      <p:sp>
        <p:nvSpPr>
          <p:cNvPr id="5" name="Slide Number Placeholder 4"/>
          <p:cNvSpPr>
            <a:spLocks noGrp="1"/>
          </p:cNvSpPr>
          <p:nvPr>
            <p:ph type="sldNum" sz="quarter" idx="3"/>
          </p:nvPr>
        </p:nvSpPr>
        <p:spPr>
          <a:xfrm>
            <a:off x="3775075" y="9410700"/>
            <a:ext cx="2887663" cy="495300"/>
          </a:xfrm>
          <a:prstGeom prst="rect">
            <a:avLst/>
          </a:prstGeom>
        </p:spPr>
        <p:txBody>
          <a:bodyPr vert="horz" lIns="91440" tIns="45720" rIns="91440" bIns="45720" rtlCol="0" anchor="b"/>
          <a:lstStyle>
            <a:lvl1pPr algn="r">
              <a:buClr>
                <a:srgbClr val="000000"/>
              </a:buClr>
              <a:buSzPct val="100000"/>
              <a:buFont typeface="Times New Roman" pitchFamily="18" charset="0"/>
              <a:buNone/>
              <a:defRPr sz="1200"/>
            </a:lvl1pPr>
          </a:lstStyle>
          <a:p>
            <a:pPr>
              <a:defRPr/>
            </a:pPr>
            <a:fld id="{C4C0753F-C9F1-4767-B78C-12769A17B2CA}" type="slidenum">
              <a:rPr lang="ru-RU"/>
              <a:pPr>
                <a:defRPr/>
              </a:pPr>
              <a:t>‹Nº›</a:t>
            </a:fld>
            <a:endParaRPr lang="ru-R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AutoShape 1"/>
          <p:cNvSpPr>
            <a:spLocks noChangeArrowheads="1"/>
          </p:cNvSpPr>
          <p:nvPr/>
        </p:nvSpPr>
        <p:spPr bwMode="auto">
          <a:xfrm>
            <a:off x="0" y="0"/>
            <a:ext cx="6664325" cy="9907588"/>
          </a:xfrm>
          <a:prstGeom prst="roundRect">
            <a:avLst>
              <a:gd name="adj" fmla="val 23"/>
            </a:avLst>
          </a:prstGeom>
          <a:solidFill>
            <a:srgbClr val="FFFFFF"/>
          </a:solidFill>
          <a:ln w="9525">
            <a:noFill/>
            <a:round/>
            <a:headEnd/>
            <a:tailEnd/>
          </a:ln>
          <a:effectLst/>
        </p:spPr>
        <p:txBody>
          <a:bodyPr wrap="none" anchor="ctr"/>
          <a:lstStyle/>
          <a:p>
            <a:pPr algn="ctr">
              <a:buClr>
                <a:srgbClr val="000000"/>
              </a:buClr>
              <a:buSzPct val="100000"/>
              <a:buFont typeface="Times New Roman" pitchFamily="18" charset="0"/>
              <a:buNone/>
              <a:defRPr/>
            </a:pPr>
            <a:endParaRPr lang="ru-RU"/>
          </a:p>
        </p:txBody>
      </p:sp>
      <p:sp>
        <p:nvSpPr>
          <p:cNvPr id="47107" name="Text Box 2"/>
          <p:cNvSpPr txBox="1">
            <a:spLocks noChangeArrowheads="1"/>
          </p:cNvSpPr>
          <p:nvPr/>
        </p:nvSpPr>
        <p:spPr bwMode="auto">
          <a:xfrm>
            <a:off x="0" y="0"/>
            <a:ext cx="2887663" cy="500063"/>
          </a:xfrm>
          <a:prstGeom prst="rect">
            <a:avLst/>
          </a:prstGeom>
          <a:noFill/>
          <a:ln w="9525">
            <a:noFill/>
            <a:round/>
            <a:headEnd/>
            <a:tailEnd/>
          </a:ln>
          <a:effectLst/>
        </p:spPr>
        <p:txBody>
          <a:bodyPr wrap="none" anchor="ctr"/>
          <a:lstStyle/>
          <a:p>
            <a:pPr algn="ctr">
              <a:buClr>
                <a:srgbClr val="000000"/>
              </a:buClr>
              <a:buSzPct val="100000"/>
              <a:buFont typeface="Times New Roman" pitchFamily="18" charset="0"/>
              <a:buNone/>
              <a:defRPr/>
            </a:pPr>
            <a:endParaRPr lang="ru-RU"/>
          </a:p>
        </p:txBody>
      </p:sp>
      <p:sp>
        <p:nvSpPr>
          <p:cNvPr id="47108" name="Text Box 3"/>
          <p:cNvSpPr txBox="1">
            <a:spLocks noChangeArrowheads="1"/>
          </p:cNvSpPr>
          <p:nvPr/>
        </p:nvSpPr>
        <p:spPr bwMode="auto">
          <a:xfrm>
            <a:off x="3775075" y="0"/>
            <a:ext cx="2887663" cy="500063"/>
          </a:xfrm>
          <a:prstGeom prst="rect">
            <a:avLst/>
          </a:prstGeom>
          <a:noFill/>
          <a:ln w="9525">
            <a:noFill/>
            <a:round/>
            <a:headEnd/>
            <a:tailEnd/>
          </a:ln>
          <a:effectLst/>
        </p:spPr>
        <p:txBody>
          <a:bodyPr wrap="none" anchor="ctr"/>
          <a:lstStyle/>
          <a:p>
            <a:pPr algn="ctr">
              <a:buClr>
                <a:srgbClr val="000000"/>
              </a:buClr>
              <a:buSzPct val="100000"/>
              <a:buFont typeface="Times New Roman" pitchFamily="18" charset="0"/>
              <a:buNone/>
              <a:defRPr/>
            </a:pPr>
            <a:endParaRPr lang="ru-RU"/>
          </a:p>
        </p:txBody>
      </p:sp>
      <p:sp>
        <p:nvSpPr>
          <p:cNvPr id="30725" name="Rectangle 4"/>
          <p:cNvSpPr>
            <a:spLocks noGrp="1" noRot="1" noChangeAspect="1" noChangeArrowheads="1"/>
          </p:cNvSpPr>
          <p:nvPr>
            <p:ph type="sldImg"/>
          </p:nvPr>
        </p:nvSpPr>
        <p:spPr bwMode="auto">
          <a:xfrm>
            <a:off x="881063" y="752475"/>
            <a:ext cx="4902200" cy="3676650"/>
          </a:xfrm>
          <a:prstGeom prst="rect">
            <a:avLst/>
          </a:prstGeom>
          <a:noFill/>
          <a:ln w="9360">
            <a:solidFill>
              <a:srgbClr val="000000"/>
            </a:solidFill>
            <a:miter lim="800000"/>
            <a:headEnd/>
            <a:tailEnd/>
          </a:ln>
        </p:spPr>
      </p:sp>
      <p:sp>
        <p:nvSpPr>
          <p:cNvPr id="3077" name="Rectangle 5"/>
          <p:cNvSpPr>
            <a:spLocks noGrp="1" noChangeArrowheads="1"/>
          </p:cNvSpPr>
          <p:nvPr>
            <p:ph type="body"/>
          </p:nvPr>
        </p:nvSpPr>
        <p:spPr bwMode="auto">
          <a:xfrm>
            <a:off x="889000" y="4681538"/>
            <a:ext cx="4883150" cy="4514850"/>
          </a:xfrm>
          <a:prstGeom prst="rect">
            <a:avLst/>
          </a:prstGeom>
          <a:noFill/>
          <a:ln>
            <a:noFill/>
          </a:ln>
          <a:effectLst/>
          <a:extLst>
            <a:ext uri="{909E8E84-426E-40DD-AFC4-6F175D3DCCD1}"/>
            <a:ext uri="{91240B29-F687-4F45-9708-019B960494DF}"/>
            <a:ext uri="{AF507438-7753-43E0-B8FC-AC1667EBCBE1}"/>
          </a:extLst>
        </p:spPr>
        <p:txBody>
          <a:bodyPr vert="horz" wrap="square" lIns="90000" tIns="46800" rIns="90000" bIns="46800" numCol="1" anchor="t" anchorCtr="0" compatLnSpc="1">
            <a:prstTxWarp prst="textNoShape">
              <a:avLst/>
            </a:prstTxWarp>
          </a:bodyPr>
          <a:lstStyle/>
          <a:p>
            <a:pPr lvl="0"/>
            <a:endParaRPr lang="ru-RU" noProof="0" smtClean="0"/>
          </a:p>
        </p:txBody>
      </p:sp>
      <p:sp>
        <p:nvSpPr>
          <p:cNvPr id="47111" name="Text Box 6"/>
          <p:cNvSpPr txBox="1">
            <a:spLocks noChangeArrowheads="1"/>
          </p:cNvSpPr>
          <p:nvPr/>
        </p:nvSpPr>
        <p:spPr bwMode="auto">
          <a:xfrm>
            <a:off x="0" y="9447213"/>
            <a:ext cx="2887663" cy="419100"/>
          </a:xfrm>
          <a:prstGeom prst="rect">
            <a:avLst/>
          </a:prstGeom>
          <a:noFill/>
          <a:ln w="9525">
            <a:noFill/>
            <a:round/>
            <a:headEnd/>
            <a:tailEnd/>
          </a:ln>
          <a:effectLst/>
        </p:spPr>
        <p:txBody>
          <a:bodyPr wrap="none" anchor="ctr"/>
          <a:lstStyle/>
          <a:p>
            <a:pPr algn="ctr">
              <a:buClr>
                <a:srgbClr val="000000"/>
              </a:buClr>
              <a:buSzPct val="100000"/>
              <a:buFont typeface="Times New Roman" pitchFamily="18" charset="0"/>
              <a:buNone/>
              <a:defRPr/>
            </a:pPr>
            <a:endParaRPr lang="ru-RU"/>
          </a:p>
        </p:txBody>
      </p:sp>
      <p:sp>
        <p:nvSpPr>
          <p:cNvPr id="3079" name="Rectangle 7"/>
          <p:cNvSpPr>
            <a:spLocks noGrp="1" noChangeArrowheads="1"/>
          </p:cNvSpPr>
          <p:nvPr>
            <p:ph type="sldNum"/>
          </p:nvPr>
        </p:nvSpPr>
        <p:spPr bwMode="auto">
          <a:xfrm>
            <a:off x="3775075" y="9447213"/>
            <a:ext cx="2886075" cy="417512"/>
          </a:xfrm>
          <a:prstGeom prst="rect">
            <a:avLst/>
          </a:prstGeom>
          <a:noFill/>
          <a:ln>
            <a:noFill/>
          </a:ln>
          <a:effectLst/>
          <a:extLst>
            <a:ext uri="{909E8E84-426E-40DD-AFC4-6F175D3DCCD1}"/>
            <a:ext uri="{91240B29-F687-4F45-9708-019B960494DF}"/>
            <a:ext uri="{AF507438-7753-43E0-B8FC-AC1667EBCBE1}"/>
          </a:extLst>
        </p:spPr>
        <p:txBody>
          <a:bodyPr vert="horz" wrap="square" lIns="90000" tIns="46800" rIns="90000" bIns="46800" numCol="1" anchor="b" anchorCtr="0" compatLnSpc="1">
            <a:prstTxWarp prst="textNoShape">
              <a:avLst/>
            </a:prstTxWarp>
          </a:bodyPr>
          <a:lstStyle>
            <a:lvl1pPr algn="r">
              <a:buClr>
                <a:srgbClr val="000000"/>
              </a:buClr>
              <a:buSzPct val="45000"/>
              <a:buFont typeface="Wingdings" charset="2"/>
              <a:buNone/>
              <a:tabLst>
                <a:tab pos="723900" algn="l"/>
                <a:tab pos="1447800" algn="l"/>
                <a:tab pos="2171700" algn="l"/>
              </a:tabLst>
              <a:defRPr sz="1200">
                <a:solidFill>
                  <a:srgbClr val="FFFFFF"/>
                </a:solidFill>
                <a:latin typeface="Times New Roman" pitchFamily="16" charset="0"/>
                <a:ea typeface="SimSun" charset="-122"/>
                <a:cs typeface="Arial Unicode MS" charset="0"/>
              </a:defRPr>
            </a:lvl1pPr>
          </a:lstStyle>
          <a:p>
            <a:pPr>
              <a:defRPr/>
            </a:pPr>
            <a:fld id="{7FD34221-7C5B-4402-BCCD-E81A5BA0F519}"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7"/>
          <p:cNvSpPr>
            <a:spLocks noGrp="1" noChangeArrowheads="1"/>
          </p:cNvSpPr>
          <p:nvPr>
            <p:ph type="sldNum" sz="quarter"/>
          </p:nvPr>
        </p:nvSpPr>
        <p:spPr>
          <a:noFill/>
          <a:ln>
            <a:round/>
            <a:headEnd/>
            <a:tailEnd/>
          </a:ln>
        </p:spPr>
        <p:txBody>
          <a:bodyPr/>
          <a:lstStyle/>
          <a:p>
            <a:pPr>
              <a:buFont typeface="Wingdings" pitchFamily="2" charset="2"/>
              <a:buNone/>
            </a:pPr>
            <a:fld id="{2D61632C-CD1D-46EC-82FA-53E1D0B8557D}" type="slidenum">
              <a:rPr lang="es-ES" smtClean="0">
                <a:latin typeface="Times New Roman" pitchFamily="18" charset="0"/>
                <a:ea typeface="Arial Unicode MS" pitchFamily="34" charset="-128"/>
                <a:cs typeface="Arial Unicode MS" pitchFamily="34" charset="-128"/>
              </a:rPr>
              <a:pPr>
                <a:buFont typeface="Wingdings" pitchFamily="2" charset="2"/>
                <a:buNone/>
              </a:pPr>
              <a:t>1</a:t>
            </a:fld>
            <a:endParaRPr lang="es-ES" smtClean="0">
              <a:latin typeface="Times New Roman" pitchFamily="18" charset="0"/>
              <a:ea typeface="Arial Unicode MS" pitchFamily="34" charset="-128"/>
              <a:cs typeface="Arial Unicode MS" pitchFamily="34" charset="-128"/>
            </a:endParaRPr>
          </a:p>
        </p:txBody>
      </p:sp>
      <p:sp>
        <p:nvSpPr>
          <p:cNvPr id="31747" name="Rectangle 1"/>
          <p:cNvSpPr>
            <a:spLocks noGrp="1" noRot="1" noChangeAspect="1" noChangeArrowheads="1" noTextEdit="1"/>
          </p:cNvSpPr>
          <p:nvPr>
            <p:ph type="sldImg"/>
          </p:nvPr>
        </p:nvSpPr>
        <p:spPr>
          <a:xfrm>
            <a:off x="881063" y="752475"/>
            <a:ext cx="4903787" cy="3678238"/>
          </a:xfrm>
          <a:solidFill>
            <a:srgbClr val="FFFFFF"/>
          </a:solidFill>
          <a:ln/>
        </p:spPr>
      </p:sp>
      <p:sp>
        <p:nvSpPr>
          <p:cNvPr id="31748" name="Rectangle 2"/>
          <p:cNvSpPr>
            <a:spLocks noGrp="1" noChangeArrowheads="1"/>
          </p:cNvSpPr>
          <p:nvPr>
            <p:ph type="body" idx="1"/>
          </p:nvPr>
        </p:nvSpPr>
        <p:spPr>
          <a:xfrm>
            <a:off x="889000" y="4681538"/>
            <a:ext cx="4884738" cy="4518025"/>
          </a:xfrm>
          <a:noFill/>
        </p:spPr>
        <p:txBody>
          <a:bodyPr wrap="none" anchor="ctr"/>
          <a:lstStyle/>
          <a:p>
            <a:endParaRPr lang="ru-RU"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857250" y="744538"/>
            <a:ext cx="4951413" cy="3713162"/>
          </a:xfrm>
          <a:ln/>
        </p:spPr>
      </p:sp>
      <p:sp>
        <p:nvSpPr>
          <p:cNvPr id="40963" name="Rectangle 3"/>
          <p:cNvSpPr>
            <a:spLocks noGrp="1" noChangeArrowheads="1"/>
          </p:cNvSpPr>
          <p:nvPr>
            <p:ph type="body" idx="1"/>
          </p:nvPr>
        </p:nvSpPr>
        <p:spPr>
          <a:xfrm>
            <a:off x="889000" y="4705350"/>
            <a:ext cx="4886325" cy="4457700"/>
          </a:xfrm>
          <a:noFill/>
        </p:spPr>
        <p:txBody>
          <a:bodyPr/>
          <a:lstStyle/>
          <a:p>
            <a:endParaRPr lang="es-E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7"/>
          <p:cNvSpPr>
            <a:spLocks noGrp="1" noChangeArrowheads="1"/>
          </p:cNvSpPr>
          <p:nvPr>
            <p:ph type="sldNum" sz="quarter"/>
          </p:nvPr>
        </p:nvSpPr>
        <p:spPr>
          <a:noFill/>
          <a:ln>
            <a:round/>
            <a:headEnd/>
            <a:tailEnd/>
          </a:ln>
        </p:spPr>
        <p:txBody>
          <a:bodyPr/>
          <a:lstStyle/>
          <a:p>
            <a:pPr>
              <a:buFont typeface="Wingdings" pitchFamily="2" charset="2"/>
              <a:buNone/>
            </a:pPr>
            <a:fld id="{4FDA5BB3-653B-41CD-9620-AADDD37FC423}" type="slidenum">
              <a:rPr lang="es-ES" smtClean="0">
                <a:latin typeface="Times New Roman" pitchFamily="18" charset="0"/>
                <a:ea typeface="Arial Unicode MS" pitchFamily="34" charset="-128"/>
                <a:cs typeface="Arial Unicode MS" pitchFamily="34" charset="-128"/>
              </a:rPr>
              <a:pPr>
                <a:buFont typeface="Wingdings" pitchFamily="2" charset="2"/>
                <a:buNone/>
              </a:pPr>
              <a:t>3</a:t>
            </a:fld>
            <a:endParaRPr lang="es-ES" smtClean="0">
              <a:latin typeface="Times New Roman" pitchFamily="18" charset="0"/>
              <a:ea typeface="Arial Unicode MS" pitchFamily="34" charset="-128"/>
              <a:cs typeface="Arial Unicode MS" pitchFamily="34" charset="-128"/>
            </a:endParaRPr>
          </a:p>
        </p:txBody>
      </p:sp>
      <p:sp>
        <p:nvSpPr>
          <p:cNvPr id="32771" name="Rectangle 1"/>
          <p:cNvSpPr>
            <a:spLocks noGrp="1" noRot="1" noChangeAspect="1" noChangeArrowheads="1" noTextEdit="1"/>
          </p:cNvSpPr>
          <p:nvPr>
            <p:ph type="sldImg"/>
          </p:nvPr>
        </p:nvSpPr>
        <p:spPr>
          <a:xfrm>
            <a:off x="881063" y="752475"/>
            <a:ext cx="4903787" cy="3678238"/>
          </a:xfrm>
          <a:solidFill>
            <a:srgbClr val="FFFFFF"/>
          </a:solidFill>
          <a:ln/>
        </p:spPr>
      </p:sp>
      <p:sp>
        <p:nvSpPr>
          <p:cNvPr id="32772" name="Rectangle 2"/>
          <p:cNvSpPr>
            <a:spLocks noGrp="1" noChangeArrowheads="1"/>
          </p:cNvSpPr>
          <p:nvPr>
            <p:ph type="body" idx="1"/>
          </p:nvPr>
        </p:nvSpPr>
        <p:spPr>
          <a:xfrm>
            <a:off x="889000" y="4681538"/>
            <a:ext cx="4884738" cy="4518025"/>
          </a:xfrm>
          <a:noFill/>
        </p:spPr>
        <p:txBody>
          <a:bodyPr wrap="none" anchor="ctr"/>
          <a:lstStyle/>
          <a:p>
            <a:endParaRPr lang="ru-RU"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7"/>
          <p:cNvSpPr>
            <a:spLocks noGrp="1" noChangeArrowheads="1"/>
          </p:cNvSpPr>
          <p:nvPr>
            <p:ph type="sldNum" sz="quarter"/>
          </p:nvPr>
        </p:nvSpPr>
        <p:spPr>
          <a:noFill/>
          <a:ln>
            <a:round/>
            <a:headEnd/>
            <a:tailEnd/>
          </a:ln>
        </p:spPr>
        <p:txBody>
          <a:bodyPr/>
          <a:lstStyle/>
          <a:p>
            <a:pPr>
              <a:buFont typeface="Wingdings" pitchFamily="2" charset="2"/>
              <a:buNone/>
            </a:pPr>
            <a:fld id="{D60D3039-1872-4003-B4FE-86CE99712846}" type="slidenum">
              <a:rPr lang="es-ES" smtClean="0">
                <a:latin typeface="Times New Roman" pitchFamily="18" charset="0"/>
                <a:ea typeface="Arial Unicode MS" pitchFamily="34" charset="-128"/>
                <a:cs typeface="Arial Unicode MS" pitchFamily="34" charset="-128"/>
              </a:rPr>
              <a:pPr>
                <a:buFont typeface="Wingdings" pitchFamily="2" charset="2"/>
                <a:buNone/>
              </a:pPr>
              <a:t>9</a:t>
            </a:fld>
            <a:endParaRPr lang="es-ES" smtClean="0">
              <a:latin typeface="Times New Roman" pitchFamily="18" charset="0"/>
              <a:ea typeface="Arial Unicode MS" pitchFamily="34" charset="-128"/>
              <a:cs typeface="Arial Unicode MS" pitchFamily="34" charset="-128"/>
            </a:endParaRPr>
          </a:p>
        </p:txBody>
      </p:sp>
      <p:sp>
        <p:nvSpPr>
          <p:cNvPr id="33795" name="Rectangle 1"/>
          <p:cNvSpPr>
            <a:spLocks noGrp="1" noRot="1" noChangeAspect="1" noChangeArrowheads="1" noTextEdit="1"/>
          </p:cNvSpPr>
          <p:nvPr>
            <p:ph type="sldImg"/>
          </p:nvPr>
        </p:nvSpPr>
        <p:spPr>
          <a:xfrm>
            <a:off x="881063" y="752475"/>
            <a:ext cx="4903787" cy="3678238"/>
          </a:xfrm>
          <a:solidFill>
            <a:srgbClr val="FFFFFF"/>
          </a:solidFill>
          <a:ln/>
        </p:spPr>
      </p:sp>
      <p:sp>
        <p:nvSpPr>
          <p:cNvPr id="33796" name="Rectangle 2"/>
          <p:cNvSpPr>
            <a:spLocks noGrp="1" noChangeArrowheads="1"/>
          </p:cNvSpPr>
          <p:nvPr>
            <p:ph type="body" idx="1"/>
          </p:nvPr>
        </p:nvSpPr>
        <p:spPr>
          <a:xfrm>
            <a:off x="889000" y="4681538"/>
            <a:ext cx="4884738" cy="4518025"/>
          </a:xfrm>
          <a:noFill/>
        </p:spPr>
        <p:txBody>
          <a:bodyPr wrap="none" anchor="ctr"/>
          <a:lstStyle/>
          <a:p>
            <a:endParaRPr lang="ru-RU"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031"/>
          <p:cNvSpPr>
            <a:spLocks noGrp="1" noChangeArrowheads="1"/>
          </p:cNvSpPr>
          <p:nvPr>
            <p:ph type="sldNum" sz="quarter"/>
          </p:nvPr>
        </p:nvSpPr>
        <p:spPr>
          <a:noFill/>
          <a:ln>
            <a:miter lim="800000"/>
            <a:headEnd/>
            <a:tailEnd/>
          </a:ln>
        </p:spPr>
        <p:txBody>
          <a:bodyPr/>
          <a:lstStyle/>
          <a:p>
            <a:pPr defTabSz="909638">
              <a:buFont typeface="Wingdings" pitchFamily="2" charset="2"/>
              <a:buNone/>
            </a:pPr>
            <a:fld id="{60A7009C-7408-453D-8C9C-EEECCCB6B6BA}" type="slidenum">
              <a:rPr lang="es-ES" smtClean="0">
                <a:solidFill>
                  <a:schemeClr val="tx1"/>
                </a:solidFill>
                <a:latin typeface="Tahoma" pitchFamily="34" charset="0"/>
                <a:ea typeface="MS PGothic" pitchFamily="34" charset="-128"/>
                <a:cs typeface="Arial Unicode MS" pitchFamily="34" charset="-128"/>
              </a:rPr>
              <a:pPr defTabSz="909638">
                <a:buFont typeface="Wingdings" pitchFamily="2" charset="2"/>
                <a:buNone/>
              </a:pPr>
              <a:t>14</a:t>
            </a:fld>
            <a:endParaRPr lang="es-ES" smtClean="0">
              <a:solidFill>
                <a:schemeClr val="tx1"/>
              </a:solidFill>
              <a:latin typeface="Tahoma" pitchFamily="34" charset="0"/>
              <a:ea typeface="MS PGothic" pitchFamily="34" charset="-128"/>
              <a:cs typeface="Arial Unicode MS" pitchFamily="34"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s-ES_tradnl"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31"/>
          <p:cNvSpPr>
            <a:spLocks noGrp="1" noChangeArrowheads="1"/>
          </p:cNvSpPr>
          <p:nvPr>
            <p:ph type="sldNum" sz="quarter"/>
          </p:nvPr>
        </p:nvSpPr>
        <p:spPr>
          <a:noFill/>
          <a:ln>
            <a:miter lim="800000"/>
            <a:headEnd/>
            <a:tailEnd/>
          </a:ln>
        </p:spPr>
        <p:txBody>
          <a:bodyPr/>
          <a:lstStyle/>
          <a:p>
            <a:pPr defTabSz="909638">
              <a:buFont typeface="Wingdings" pitchFamily="2" charset="2"/>
              <a:buNone/>
            </a:pPr>
            <a:fld id="{3A6286F3-2406-40EA-8724-C1C27C4FD9EF}" type="slidenum">
              <a:rPr lang="es-ES" smtClean="0">
                <a:solidFill>
                  <a:schemeClr val="tx1"/>
                </a:solidFill>
                <a:latin typeface="Tahoma" pitchFamily="34" charset="0"/>
                <a:ea typeface="MS PGothic" pitchFamily="34" charset="-128"/>
                <a:cs typeface="Arial Unicode MS" pitchFamily="34" charset="-128"/>
              </a:rPr>
              <a:pPr defTabSz="909638">
                <a:buFont typeface="Wingdings" pitchFamily="2" charset="2"/>
                <a:buNone/>
              </a:pPr>
              <a:t>15</a:t>
            </a:fld>
            <a:endParaRPr lang="es-ES" smtClean="0">
              <a:solidFill>
                <a:schemeClr val="tx1"/>
              </a:solidFill>
              <a:latin typeface="Tahoma" pitchFamily="34" charset="0"/>
              <a:ea typeface="MS PGothic" pitchFamily="34" charset="-128"/>
              <a:cs typeface="Arial Unicode MS" pitchFamily="34" charset="-128"/>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s-ES_tradnl"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p:spPr>
        <p:txBody>
          <a:bodyPr/>
          <a:lstStyle/>
          <a:p>
            <a:endParaRPr lang="es-E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p:spPr>
        <p:txBody>
          <a:bodyPr/>
          <a:lstStyle/>
          <a:p>
            <a:endParaRPr lang="es-E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857250" y="744538"/>
            <a:ext cx="4951413" cy="3713162"/>
          </a:xfrm>
          <a:ln/>
        </p:spPr>
      </p:sp>
      <p:sp>
        <p:nvSpPr>
          <p:cNvPr id="38915" name="Rectangle 3"/>
          <p:cNvSpPr>
            <a:spLocks noGrp="1" noChangeArrowheads="1"/>
          </p:cNvSpPr>
          <p:nvPr>
            <p:ph type="body" idx="1"/>
          </p:nvPr>
        </p:nvSpPr>
        <p:spPr>
          <a:xfrm>
            <a:off x="889000" y="4705350"/>
            <a:ext cx="4886325" cy="4457700"/>
          </a:xfrm>
          <a:noFill/>
        </p:spPr>
        <p:txBody>
          <a:bodyPr/>
          <a:lstStyle/>
          <a:p>
            <a:endParaRPr lang="es-E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857250" y="744538"/>
            <a:ext cx="4951413" cy="3713162"/>
          </a:xfrm>
          <a:ln/>
        </p:spPr>
      </p:sp>
      <p:sp>
        <p:nvSpPr>
          <p:cNvPr id="39939" name="Rectangle 3"/>
          <p:cNvSpPr>
            <a:spLocks noGrp="1" noChangeArrowheads="1"/>
          </p:cNvSpPr>
          <p:nvPr>
            <p:ph type="body" idx="1"/>
          </p:nvPr>
        </p:nvSpPr>
        <p:spPr>
          <a:xfrm>
            <a:off x="889000" y="4705350"/>
            <a:ext cx="4886325" cy="4457700"/>
          </a:xfrm>
          <a:noFill/>
        </p:spPr>
        <p:txBody>
          <a:bodyPr/>
          <a:lstStyle/>
          <a:p>
            <a:endParaRPr lang="es-E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n-US" smtClean="0"/>
              <a:t>Click to edit Master title style</a:t>
            </a:r>
            <a:endParaRPr lang="es-ES_tradnl"/>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D0ECD0F-2E91-4D23-A8DF-D4CC0D91DD8D}"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_tradnl"/>
          </a:p>
        </p:txBody>
      </p:sp>
      <p:sp>
        <p:nvSpPr>
          <p:cNvPr id="3" name="Marcador de texto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0B244D7-05FE-4594-89B6-29EF216AD5D4}"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_tradnl"/>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53E7095-331C-45AD-B0B1-31C237580486}"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_tradnl"/>
          </a:p>
        </p:txBody>
      </p:sp>
      <p:sp>
        <p:nvSpPr>
          <p:cNvPr id="3" name="Marcador de contenid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2D6BAD57-D63E-44EB-A017-D7FB5408DE1F}"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_tradnl"/>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9AF5D06-2F1E-41C3-A972-F34FCDD119A3}"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_tradnl"/>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516B186-09FE-4C1F-9F11-BF1CC4D1D120}"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Click to edit Master title style</a:t>
            </a:r>
            <a:endParaRPr lang="es-ES_tradnl"/>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2CEECD6B-766D-4EB6-AEFA-423B9F089CEA}"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_tradnl"/>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6503B76C-D153-44E9-847A-40D5BB174902}"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7A1090C6-7705-4B76-A1A5-CB6D578BC4AC}"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_tradnl"/>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D1F245F-0E28-4324-9A00-2A4E72C7EC8B}"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_tradnl"/>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s-ES_tradnl" noProof="0" smtClean="0"/>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63A73C19-7165-45D8-8F98-E04888A82A00}"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617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buClr>
                <a:srgbClr val="000000"/>
              </a:buClr>
              <a:buSzPct val="100000"/>
              <a:buFont typeface="Times New Roman" pitchFamily="18" charset="0"/>
              <a:buNone/>
              <a:defRPr sz="1400">
                <a:latin typeface="Arial" charset="0"/>
                <a:ea typeface="ＭＳ Ｐゴシック" charset="0"/>
                <a:cs typeface="ＭＳ Ｐゴシック" charset="0"/>
              </a:defRPr>
            </a:lvl1pPr>
          </a:lstStyle>
          <a:p>
            <a:pPr>
              <a:defRPr/>
            </a:pPr>
            <a:endParaRPr lang="es-ES"/>
          </a:p>
        </p:txBody>
      </p:sp>
      <p:sp>
        <p:nvSpPr>
          <p:cNvPr id="1617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buClr>
                <a:srgbClr val="000000"/>
              </a:buClr>
              <a:buSzPct val="100000"/>
              <a:buFont typeface="Times New Roman" pitchFamily="18" charset="0"/>
              <a:buNone/>
              <a:defRPr sz="1400">
                <a:latin typeface="Arial" charset="0"/>
                <a:ea typeface="ＭＳ Ｐゴシック" charset="0"/>
                <a:cs typeface="ＭＳ Ｐゴシック" charset="0"/>
              </a:defRPr>
            </a:lvl1pPr>
          </a:lstStyle>
          <a:p>
            <a:pPr>
              <a:defRPr/>
            </a:pPr>
            <a:endParaRPr lang="es-ES"/>
          </a:p>
        </p:txBody>
      </p:sp>
      <p:sp>
        <p:nvSpPr>
          <p:cNvPr id="1617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buClr>
                <a:srgbClr val="000000"/>
              </a:buClr>
              <a:buSzPct val="100000"/>
              <a:buFont typeface="Times New Roman" pitchFamily="18" charset="0"/>
              <a:buNone/>
              <a:defRPr sz="1400"/>
            </a:lvl1pPr>
          </a:lstStyle>
          <a:p>
            <a:pPr>
              <a:defRPr/>
            </a:pPr>
            <a:fld id="{8DB55992-545B-4804-9715-1A9A9605ACBD}"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charset="-128"/>
        </a:defRPr>
      </a:lvl1pPr>
      <a:lvl2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2pPr>
      <a:lvl3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3pPr>
      <a:lvl4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4pPr>
      <a:lvl5pPr algn="ctr" rtl="0" eaLnBrk="0" fontAlgn="base" hangingPunct="0">
        <a:spcBef>
          <a:spcPct val="0"/>
        </a:spcBef>
        <a:spcAft>
          <a:spcPct val="0"/>
        </a:spcAft>
        <a:defRPr sz="4400">
          <a:solidFill>
            <a:schemeClr val="tx2"/>
          </a:solidFill>
          <a:latin typeface="Arial" charset="0"/>
          <a:ea typeface="MS PGothic" pitchFamily="34" charset="-128"/>
          <a:cs typeface="ＭＳ Ｐゴシック" charset="-128"/>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s-ES_trad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hyperlink" Target="Seguimiento%20actuaciones%202013.ppt"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4716463" y="6092825"/>
            <a:ext cx="3713162" cy="304800"/>
          </a:xfrm>
          <a:prstGeom prst="rect">
            <a:avLst/>
          </a:prstGeom>
          <a:noFill/>
          <a:ln w="9525">
            <a:noFill/>
            <a:miter lim="800000"/>
            <a:headEnd/>
            <a:tailEnd/>
          </a:ln>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1400">
                <a:solidFill>
                  <a:srgbClr val="006600"/>
                </a:solidFill>
                <a:latin typeface="Arial Black" pitchFamily="34" charset="0"/>
              </a:rPr>
              <a:t>Septiembre de 2012</a:t>
            </a:r>
          </a:p>
        </p:txBody>
      </p:sp>
      <p:pic>
        <p:nvPicPr>
          <p:cNvPr id="2051" name="Picture 4"/>
          <p:cNvPicPr>
            <a:picLocks noChangeAspect="1" noChangeArrowheads="1"/>
          </p:cNvPicPr>
          <p:nvPr/>
        </p:nvPicPr>
        <p:blipFill>
          <a:blip r:embed="rId3" cstate="print"/>
          <a:srcRect/>
          <a:stretch>
            <a:fillRect/>
          </a:stretch>
        </p:blipFill>
        <p:spPr bwMode="auto">
          <a:xfrm>
            <a:off x="755650" y="115888"/>
            <a:ext cx="1225550" cy="1017587"/>
          </a:xfrm>
          <a:prstGeom prst="rect">
            <a:avLst/>
          </a:prstGeom>
          <a:noFill/>
          <a:ln w="9525">
            <a:noFill/>
            <a:round/>
            <a:headEnd/>
            <a:tailEnd/>
          </a:ln>
        </p:spPr>
      </p:pic>
      <p:sp>
        <p:nvSpPr>
          <p:cNvPr id="9" name="Text Box 5"/>
          <p:cNvSpPr txBox="1">
            <a:spLocks noChangeArrowheads="1"/>
          </p:cNvSpPr>
          <p:nvPr/>
        </p:nvSpPr>
        <p:spPr bwMode="auto">
          <a:xfrm>
            <a:off x="971550" y="2622550"/>
            <a:ext cx="7964488" cy="2101850"/>
          </a:xfrm>
          <a:prstGeom prst="rect">
            <a:avLst/>
          </a:prstGeom>
          <a:noFill/>
          <a:ln>
            <a:noFill/>
          </a:ln>
          <a:effectLs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5pPr>
            <a:lvl6pPr marL="2514600" indent="-228600" algn="ctr"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6pPr>
            <a:lvl7pPr marL="2971800" indent="-228600" algn="ctr"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7pPr>
            <a:lvl8pPr marL="3429000" indent="-228600" algn="ctr"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8pPr>
            <a:lvl9pPr marL="3886200" indent="-228600" algn="ctr"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4400">
                <a:solidFill>
                  <a:schemeClr val="bg1"/>
                </a:solidFill>
                <a:latin typeface="Times New Roman" pitchFamily="18" charset="0"/>
                <a:ea typeface="SimSun" pitchFamily="2" charset="-122"/>
              </a:defRPr>
            </a:lvl9pPr>
          </a:lstStyle>
          <a:p>
            <a:pPr algn="ctr" eaLnBrk="1" hangingPunct="1">
              <a:lnSpc>
                <a:spcPct val="150000"/>
              </a:lnSpc>
              <a:buSzPct val="100000"/>
              <a:defRPr/>
            </a:pPr>
            <a:r>
              <a:rPr lang="es-ES" dirty="0">
                <a:solidFill>
                  <a:srgbClr val="006600"/>
                </a:solidFill>
                <a:effectLst>
                  <a:outerShdw blurRad="38100" dist="38100" dir="2700000" algn="tl">
                    <a:srgbClr val="000000">
                      <a:alpha val="43137"/>
                    </a:srgbClr>
                  </a:outerShdw>
                </a:effectLst>
                <a:latin typeface="Arial Black" pitchFamily="34" charset="0"/>
                <a:cs typeface="Times New Roman" pitchFamily="18" charset="0"/>
              </a:rPr>
              <a:t>Sesión de trabajo con </a:t>
            </a:r>
            <a:r>
              <a:rPr lang="es-ES" dirty="0" smtClean="0">
                <a:solidFill>
                  <a:srgbClr val="006600"/>
                </a:solidFill>
                <a:effectLst>
                  <a:outerShdw blurRad="38100" dist="38100" dir="2700000" algn="tl">
                    <a:srgbClr val="000000">
                      <a:alpha val="43137"/>
                    </a:srgbClr>
                  </a:outerShdw>
                </a:effectLst>
                <a:latin typeface="Arial Black" pitchFamily="34" charset="0"/>
                <a:cs typeface="Times New Roman" pitchFamily="18" charset="0"/>
              </a:rPr>
              <a:t>Directores </a:t>
            </a:r>
            <a:r>
              <a:rPr lang="es-ES" dirty="0">
                <a:solidFill>
                  <a:srgbClr val="006600"/>
                </a:solidFill>
                <a:effectLst>
                  <a:outerShdw blurRad="38100" dist="38100" dir="2700000" algn="tl">
                    <a:srgbClr val="000000">
                      <a:alpha val="43137"/>
                    </a:srgbClr>
                  </a:outerShdw>
                </a:effectLst>
                <a:latin typeface="Arial Black" pitchFamily="34" charset="0"/>
                <a:cs typeface="Times New Roman" pitchFamily="18" charset="0"/>
              </a:rPr>
              <a:t>y </a:t>
            </a:r>
            <a:r>
              <a:rPr lang="es-ES" dirty="0" smtClean="0">
                <a:solidFill>
                  <a:srgbClr val="006600"/>
                </a:solidFill>
                <a:effectLst>
                  <a:outerShdw blurRad="38100" dist="38100" dir="2700000" algn="tl">
                    <a:srgbClr val="000000">
                      <a:alpha val="43137"/>
                    </a:srgbClr>
                  </a:outerShdw>
                </a:effectLst>
                <a:latin typeface="Arial Black" pitchFamily="34" charset="0"/>
                <a:cs typeface="Times New Roman" pitchFamily="18" charset="0"/>
              </a:rPr>
              <a:t>Directoras</a:t>
            </a:r>
            <a:endParaRPr lang="es-ES" dirty="0">
              <a:solidFill>
                <a:srgbClr val="006600"/>
              </a:solidFill>
              <a:effectLst>
                <a:outerShdw blurRad="38100" dist="38100" dir="2700000" algn="tl">
                  <a:srgbClr val="000000">
                    <a:alpha val="43137"/>
                  </a:srgbClr>
                </a:outerShdw>
              </a:effectLst>
              <a:latin typeface="Arial Black" pitchFamily="34" charset="0"/>
              <a:cs typeface="Times New Roman" pitchFamily="18" charset="0"/>
            </a:endParaRPr>
          </a:p>
        </p:txBody>
      </p:sp>
      <p:sp>
        <p:nvSpPr>
          <p:cNvPr id="5" name="3 Rectángulo"/>
          <p:cNvSpPr>
            <a:spLocks noChangeArrowheads="1"/>
          </p:cNvSpPr>
          <p:nvPr/>
        </p:nvSpPr>
        <p:spPr bwMode="auto">
          <a:xfrm>
            <a:off x="2124075" y="908050"/>
            <a:ext cx="5259388" cy="434975"/>
          </a:xfrm>
          <a:prstGeom prst="rect">
            <a:avLst/>
          </a:prstGeom>
          <a:noFill/>
          <a:ln w="38100">
            <a:solidFill>
              <a:srgbClr val="009900"/>
            </a:solidFill>
            <a:miter lim="800000"/>
            <a:headEnd/>
            <a:tailEnd/>
          </a:ln>
          <a:extLst>
            <a:ext uri="{909E8E84-426E-40DD-AFC4-6F175D3DCCD1}"/>
          </a:extLst>
        </p:spPr>
        <p:txBody>
          <a:bodyPr wrap="none">
            <a:spAutoFit/>
          </a:bodyPr>
          <a:lstStyle/>
          <a:p>
            <a:pPr algn="ctr">
              <a:buClr>
                <a:srgbClr val="000000"/>
              </a:buClr>
              <a:buSzPct val="100000"/>
              <a:buFont typeface="Times New Roman" pitchFamily="18" charset="0"/>
              <a:buNone/>
              <a:defRPr/>
            </a:pPr>
            <a:r>
              <a:rPr lang="es-ES" sz="2000" b="1" dirty="0">
                <a:solidFill>
                  <a:srgbClr val="008000"/>
                </a:solidFill>
                <a:latin typeface="+mj-lt"/>
              </a:rPr>
              <a:t>Servicio de Inspección Educativa de Jaén</a:t>
            </a:r>
            <a:endParaRPr lang="es-ES" sz="2000" dirty="0">
              <a:latin typeface="+mj-l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ChangeArrowheads="1"/>
          </p:cNvSpPr>
          <p:nvPr/>
        </p:nvSpPr>
        <p:spPr bwMode="auto">
          <a:xfrm>
            <a:off x="973138" y="1801813"/>
            <a:ext cx="8135937" cy="4651375"/>
          </a:xfrm>
          <a:prstGeom prst="rect">
            <a:avLst/>
          </a:prstGeom>
          <a:noFill/>
          <a:ln w="9525">
            <a:noFill/>
            <a:miter lim="800000"/>
            <a:headEnd/>
            <a:tailEnd/>
          </a:ln>
          <a:effectLst/>
        </p:spPr>
        <p:txBody>
          <a:bodyPr anchor="ctr">
            <a:spAutoFit/>
          </a:bodyPr>
          <a:lstStyle/>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Comprobar si todos los apartados están cumplimentados</a:t>
            </a:r>
            <a:endParaRPr lang="bg-BG"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Valorar las propuestas de mejora que se realizan: Grado de concreción, viabilidad, carácter interno, relación con la valoración del factor clave…</a:t>
            </a:r>
            <a:endParaRPr lang="bg-BG"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Valorar los indicadores de calidad: Funcionalidad, utilidad</a:t>
            </a:r>
            <a:endParaRPr lang="bg-BG"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Aspectos destacables: Enumerar</a:t>
            </a:r>
            <a:endParaRPr lang="bg-BG"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Propuestas de mejora: Enumerar las más significativas</a:t>
            </a:r>
            <a:endParaRPr lang="bg-BG"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Nivel de reflexión que se percibe</a:t>
            </a:r>
            <a:endParaRPr lang="bg-BG"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marL="542925" indent="-542925">
              <a:lnSpc>
                <a:spcPct val="150000"/>
              </a:lnSpc>
              <a:buFontTx/>
              <a:buAutoNum type="arabicPeriod"/>
              <a:tabLst>
                <a:tab pos="228600" algn="l"/>
              </a:tabLst>
              <a:defRPr/>
            </a:pPr>
            <a:r>
              <a:rPr lang="es-ES_tradnl"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Tipología de valoración (autosuficiente, autocrítica, dispersa, exógena, etc.)  </a:t>
            </a:r>
          </a:p>
        </p:txBody>
      </p:sp>
      <p:sp>
        <p:nvSpPr>
          <p:cNvPr id="11267" name="2 Rectángulo"/>
          <p:cNvSpPr>
            <a:spLocks noChangeArrowheads="1"/>
          </p:cNvSpPr>
          <p:nvPr/>
        </p:nvSpPr>
        <p:spPr bwMode="auto">
          <a:xfrm>
            <a:off x="1619250" y="692150"/>
            <a:ext cx="6553200" cy="609600"/>
          </a:xfrm>
          <a:prstGeom prst="rect">
            <a:avLst/>
          </a:prstGeom>
          <a:noFill/>
          <a:ln w="9525">
            <a:noFill/>
            <a:miter lim="800000"/>
            <a:headEnd/>
            <a:tailEnd/>
          </a:ln>
        </p:spPr>
        <p:txBody>
          <a:bodyPr>
            <a:spAutoFit/>
          </a:bodyPr>
          <a:lstStyle/>
          <a:p>
            <a:pPr marL="839788" indent="-838200" algn="ctr">
              <a:lnSpc>
                <a:spcPct val="120000"/>
              </a:lnSpc>
              <a:buSzPct val="100000"/>
              <a:tabLst>
                <a:tab pos="838200" algn="l"/>
                <a:tab pos="1752600" algn="l"/>
                <a:tab pos="2667000" algn="l"/>
                <a:tab pos="3581400" algn="l"/>
                <a:tab pos="4495800" algn="l"/>
                <a:tab pos="5410200" algn="l"/>
                <a:tab pos="6324600" algn="l"/>
                <a:tab pos="7239000" algn="l"/>
                <a:tab pos="8153400" algn="l"/>
                <a:tab pos="9067800" algn="l"/>
                <a:tab pos="9982200" algn="l"/>
                <a:tab pos="10896600" algn="l"/>
              </a:tabLst>
            </a:pPr>
            <a:r>
              <a:rPr lang="es-ES" sz="2800">
                <a:solidFill>
                  <a:srgbClr val="006600"/>
                </a:solidFill>
                <a:latin typeface="Arial Black" pitchFamily="34" charset="0"/>
              </a:rPr>
              <a:t>Supervisión de la Memoria </a:t>
            </a:r>
            <a:endParaRPr lang="es-ES" sz="28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3 Rectángulo"/>
          <p:cNvSpPr>
            <a:spLocks noChangeArrowheads="1"/>
          </p:cNvSpPr>
          <p:nvPr/>
        </p:nvSpPr>
        <p:spPr bwMode="auto">
          <a:xfrm>
            <a:off x="900113" y="2219325"/>
            <a:ext cx="7777162" cy="2289175"/>
          </a:xfrm>
          <a:prstGeom prst="rect">
            <a:avLst/>
          </a:prstGeom>
          <a:noFill/>
          <a:ln w="9525">
            <a:noFill/>
            <a:miter lim="800000"/>
            <a:headEnd/>
            <a:tailEnd/>
          </a:ln>
        </p:spPr>
        <p:txBody>
          <a:bodyPr>
            <a:spAutoFit/>
          </a:bodyPr>
          <a:lstStyle/>
          <a:p>
            <a:pPr algn="ctr">
              <a:tabLst>
                <a:tab pos="90488"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3600">
                <a:solidFill>
                  <a:srgbClr val="006600"/>
                </a:solidFill>
                <a:latin typeface="Arial Black" pitchFamily="34" charset="0"/>
                <a:cs typeface="Times New Roman" pitchFamily="18" charset="0"/>
              </a:rPr>
              <a:t>La intervención de la inspección en los centros educativos y en las aulas desde factores clave (IFC).</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827088" y="1576388"/>
            <a:ext cx="8316912" cy="4772025"/>
          </a:xfrm>
          <a:prstGeom prst="rect">
            <a:avLst/>
          </a:prstGeom>
          <a:noFill/>
          <a:ln w="9525">
            <a:noFill/>
            <a:miter lim="800000"/>
            <a:headEnd/>
            <a:tailEnd/>
          </a:ln>
        </p:spPr>
        <p:txBody>
          <a:bodyPr anchor="ctr">
            <a:spAutoFit/>
          </a:bodyPr>
          <a:lstStyle/>
          <a:p>
            <a:pPr marL="266700" indent="-266700">
              <a:buFontTx/>
              <a:buAutoNum type="arabicPeriod"/>
              <a:tabLst>
                <a:tab pos="266700" algn="l"/>
              </a:tabLst>
            </a:pPr>
            <a:r>
              <a:rPr lang="es-ES" altLang="zh-CN" sz="1600" b="1">
                <a:solidFill>
                  <a:schemeClr val="tx1"/>
                </a:solidFill>
                <a:latin typeface="Arial Black" pitchFamily="34" charset="0"/>
                <a:ea typeface="MS PGothic" pitchFamily="34" charset="-128"/>
              </a:rPr>
              <a:t>Estar enfocada a mejorar los logros escolares, el buen funcionamiento de los centros y servicios.</a:t>
            </a:r>
          </a:p>
          <a:p>
            <a:pPr marL="266700" indent="-266700">
              <a:buFontTx/>
              <a:buAutoNum type="arabicPeriod"/>
              <a:tabLst>
                <a:tab pos="266700" algn="l"/>
              </a:tabLst>
            </a:pPr>
            <a:r>
              <a:rPr lang="es-ES" altLang="zh-CN" sz="1600" b="1">
                <a:solidFill>
                  <a:schemeClr val="tx1"/>
                </a:solidFill>
                <a:latin typeface="Arial Black" pitchFamily="34" charset="0"/>
                <a:ea typeface="MS PGothic" pitchFamily="34" charset="-128"/>
              </a:rPr>
              <a:t>Tener como referencia el modelo de intervención establecido en el artículo 7 de la Orden de 14 de marzo de 2012.</a:t>
            </a:r>
          </a:p>
          <a:p>
            <a:pPr marL="266700" indent="-266700">
              <a:buFontTx/>
              <a:buAutoNum type="arabicPeriod"/>
              <a:tabLst>
                <a:tab pos="266700" algn="l"/>
              </a:tabLst>
            </a:pPr>
            <a:r>
              <a:rPr lang="es-ES" altLang="zh-CN" sz="1600" b="1">
                <a:solidFill>
                  <a:schemeClr val="tx1"/>
                </a:solidFill>
                <a:latin typeface="Arial Black" pitchFamily="34" charset="0"/>
                <a:ea typeface="MS PGothic" pitchFamily="34" charset="-128"/>
              </a:rPr>
              <a:t>Centrarse prioritariamente en torno a los factores clave F.2 “Concreción del currículum a desarrollar, adaptado al contexto, y la planificación efectiva de la práctica docente” y F.3 “Evaluación de los resultados escolares y la adopción de medidas de mejora adaptadas a las necesidades de aprendizaje del alumnado”, de los que establece la citada Orden.</a:t>
            </a:r>
          </a:p>
          <a:p>
            <a:pPr marL="266700" indent="-266700">
              <a:buFontTx/>
              <a:buAutoNum type="arabicPeriod"/>
              <a:tabLst>
                <a:tab pos="266700" algn="l"/>
              </a:tabLst>
            </a:pPr>
            <a:r>
              <a:rPr lang="es-ES" altLang="zh-CN" sz="1600" b="1">
                <a:solidFill>
                  <a:schemeClr val="tx1"/>
                </a:solidFill>
                <a:latin typeface="Arial Black" pitchFamily="34" charset="0"/>
                <a:ea typeface="MS PGothic" pitchFamily="34" charset="-128"/>
              </a:rPr>
              <a:t>Disponer de una planificación única y homologada en cuanto a actuaciones, procedimientos, documentos, tiempos de intervención, evaluación e informes, según se recoge en el diseño de la actuación.</a:t>
            </a:r>
          </a:p>
          <a:p>
            <a:pPr marL="266700" indent="-266700">
              <a:buFontTx/>
              <a:buAutoNum type="arabicPeriod"/>
              <a:tabLst>
                <a:tab pos="266700" algn="l"/>
              </a:tabLst>
            </a:pPr>
            <a:r>
              <a:rPr lang="es-ES" altLang="zh-CN" sz="1600" b="1">
                <a:solidFill>
                  <a:schemeClr val="tx1"/>
                </a:solidFill>
                <a:latin typeface="Arial Black" pitchFamily="34" charset="0"/>
                <a:ea typeface="MS PGothic" pitchFamily="34" charset="-128"/>
              </a:rPr>
              <a:t>Estar contextualizada, según la realidad de cada provincia, y recogiendo las particularidades de organización y funcionamiento de los distintos servicios, en lo que se refiere al procedimiento  para la elaboración del plan, adecuación de las muestras,  determinación de responsables, gestión de documentación administrativa, seguimiento, acciones de formación, etc.</a:t>
            </a:r>
          </a:p>
        </p:txBody>
      </p:sp>
      <p:sp>
        <p:nvSpPr>
          <p:cNvPr id="13315" name="Rectangle 5"/>
          <p:cNvSpPr>
            <a:spLocks noChangeArrowheads="1"/>
          </p:cNvSpPr>
          <p:nvPr/>
        </p:nvSpPr>
        <p:spPr bwMode="auto">
          <a:xfrm>
            <a:off x="1203325" y="620713"/>
            <a:ext cx="6464300" cy="461962"/>
          </a:xfrm>
          <a:prstGeom prst="rect">
            <a:avLst/>
          </a:prstGeom>
          <a:noFill/>
          <a:ln w="9525">
            <a:noFill/>
            <a:miter lim="800000"/>
            <a:headEnd/>
            <a:tailEnd/>
          </a:ln>
        </p:spPr>
        <p:txBody>
          <a:bodyPr wrap="none">
            <a:spAutoFit/>
          </a:bodyPr>
          <a:lstStyle/>
          <a:p>
            <a:pPr marL="838200" indent="-838200" algn="ctr">
              <a:tabLst>
                <a:tab pos="90488"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altLang="zh-CN" sz="2400" u="sng">
                <a:solidFill>
                  <a:srgbClr val="006600"/>
                </a:solidFill>
                <a:latin typeface="Arial Black" pitchFamily="34" charset="0"/>
                <a:cs typeface="Times New Roman" pitchFamily="18" charset="0"/>
              </a:rPr>
              <a:t>Intervención por factores clave (IFC)</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5 Rectángulo"/>
          <p:cNvSpPr>
            <a:spLocks noChangeArrowheads="1"/>
          </p:cNvSpPr>
          <p:nvPr/>
        </p:nvSpPr>
        <p:spPr bwMode="auto">
          <a:xfrm>
            <a:off x="755650" y="1700213"/>
            <a:ext cx="8388350" cy="4524375"/>
          </a:xfrm>
          <a:prstGeom prst="rect">
            <a:avLst/>
          </a:prstGeom>
          <a:noFill/>
          <a:ln w="9525">
            <a:noFill/>
            <a:miter lim="800000"/>
            <a:headEnd/>
            <a:tailEnd/>
          </a:ln>
        </p:spPr>
        <p:txBody>
          <a:bodyPr>
            <a:spAutoFit/>
          </a:bodyPr>
          <a:lstStyle/>
          <a:p>
            <a:pPr marL="266700" indent="-266700">
              <a:buFontTx/>
              <a:buAutoNum type="arabicPeriod" startAt="6"/>
              <a:tabLst>
                <a:tab pos="266700" algn="l"/>
              </a:tabLst>
            </a:pPr>
            <a:r>
              <a:rPr lang="es-ES" altLang="zh-CN" sz="1600" b="1">
                <a:solidFill>
                  <a:schemeClr val="tx1"/>
                </a:solidFill>
                <a:latin typeface="Arial Black" pitchFamily="34" charset="0"/>
                <a:ea typeface="MS PGothic" pitchFamily="34" charset="-128"/>
              </a:rPr>
              <a:t> Planteada como intervención en equipo: de forma simultánea y especializada en un tiempo determinado; atendiendo a la complejidad, dimensiones, etc., del centro y a las características de las tareas a realizar; y con una distribución de acciones a desarrollar en los centros por cada miembro del Equipo de Zona, atendiendo a criterios de especialización, experiencia y formación.</a:t>
            </a:r>
          </a:p>
          <a:p>
            <a:pPr marL="266700" indent="-266700">
              <a:buFontTx/>
              <a:buAutoNum type="arabicPeriod" startAt="6"/>
              <a:tabLst>
                <a:tab pos="266700" algn="l"/>
              </a:tabLst>
            </a:pPr>
            <a:r>
              <a:rPr lang="es-ES" altLang="zh-CN" sz="1600" b="1">
                <a:solidFill>
                  <a:schemeClr val="tx1"/>
                </a:solidFill>
                <a:latin typeface="Arial Black" pitchFamily="34" charset="0"/>
                <a:ea typeface="MS PGothic" pitchFamily="34" charset="-128"/>
              </a:rPr>
              <a:t>Actuaciones realizadas e impulsadas por el coordinador o coordinadora, dotando de unidad a la intervención  rentabilizando, optimizando las competencias y habilidades profesionales y personales de todos los componentes del mismo.</a:t>
            </a:r>
          </a:p>
          <a:p>
            <a:pPr marL="266700" indent="-266700">
              <a:buFontTx/>
              <a:buAutoNum type="arabicPeriod" startAt="6"/>
              <a:tabLst>
                <a:tab pos="266700" algn="l"/>
              </a:tabLst>
            </a:pPr>
            <a:r>
              <a:rPr lang="es-ES" altLang="zh-CN" sz="1600" b="1">
                <a:solidFill>
                  <a:schemeClr val="tx1"/>
                </a:solidFill>
                <a:latin typeface="Arial Black" pitchFamily="34" charset="0"/>
                <a:ea typeface="MS PGothic" pitchFamily="34" charset="-128"/>
              </a:rPr>
              <a:t> Con la participación de la totalidad de los miembros, se concretará en un Plan de trabajo y visitas del Equipo de Zona a centros y servicios, firmado por el Coordinador/a y visado por la Jefatura.</a:t>
            </a:r>
          </a:p>
          <a:p>
            <a:pPr marL="266700" indent="-266700">
              <a:buFontTx/>
              <a:buAutoNum type="arabicPeriod" startAt="6"/>
              <a:tabLst>
                <a:tab pos="266700" algn="l"/>
              </a:tabLst>
            </a:pPr>
            <a:r>
              <a:rPr lang="es-ES" altLang="zh-CN" sz="1600" b="1">
                <a:solidFill>
                  <a:schemeClr val="tx1"/>
                </a:solidFill>
                <a:latin typeface="Arial Black" pitchFamily="34" charset="0"/>
                <a:ea typeface="MS PGothic" pitchFamily="34" charset="-128"/>
              </a:rPr>
              <a:t> Apoyada en las orientaciones de la Guía Básica de Intervención.</a:t>
            </a:r>
          </a:p>
          <a:p>
            <a:pPr marL="266700" indent="-266700">
              <a:buFontTx/>
              <a:buAutoNum type="arabicPeriod" startAt="6"/>
              <a:tabLst>
                <a:tab pos="266700" algn="l"/>
              </a:tabLst>
            </a:pPr>
            <a:r>
              <a:rPr lang="es-ES" altLang="zh-CN" sz="1600" b="1">
                <a:solidFill>
                  <a:schemeClr val="tx1"/>
                </a:solidFill>
                <a:latin typeface="Arial Black" pitchFamily="34" charset="0"/>
                <a:ea typeface="MS PGothic" pitchFamily="34" charset="-128"/>
              </a:rPr>
              <a:t> Con la elaboración del preceptivo informe, en los plazos establecidos.</a:t>
            </a:r>
          </a:p>
          <a:p>
            <a:pPr marL="266700" indent="-266700">
              <a:buFontTx/>
              <a:buAutoNum type="arabicPeriod" startAt="6"/>
              <a:tabLst>
                <a:tab pos="266700" algn="l"/>
              </a:tabLst>
            </a:pPr>
            <a:r>
              <a:rPr lang="es-ES" altLang="zh-CN" sz="1600" b="1">
                <a:solidFill>
                  <a:schemeClr val="tx1"/>
                </a:solidFill>
                <a:latin typeface="Arial Black" pitchFamily="34" charset="0"/>
                <a:ea typeface="MS PGothic" pitchFamily="34" charset="-128"/>
              </a:rPr>
              <a:t>Estará vinculada a un plan, tanto de formación como de intercambio y colaboración, que contemple tanto acciones generales como propias de cada servicio provincial.</a:t>
            </a:r>
          </a:p>
        </p:txBody>
      </p:sp>
      <p:sp>
        <p:nvSpPr>
          <p:cNvPr id="14339" name="Rectangle 5"/>
          <p:cNvSpPr>
            <a:spLocks noChangeArrowheads="1"/>
          </p:cNvSpPr>
          <p:nvPr/>
        </p:nvSpPr>
        <p:spPr bwMode="auto">
          <a:xfrm>
            <a:off x="1203325" y="620713"/>
            <a:ext cx="6464300" cy="461962"/>
          </a:xfrm>
          <a:prstGeom prst="rect">
            <a:avLst/>
          </a:prstGeom>
          <a:noFill/>
          <a:ln w="9525">
            <a:noFill/>
            <a:miter lim="800000"/>
            <a:headEnd/>
            <a:tailEnd/>
          </a:ln>
        </p:spPr>
        <p:txBody>
          <a:bodyPr wrap="none">
            <a:spAutoFit/>
          </a:bodyPr>
          <a:lstStyle/>
          <a:p>
            <a:pPr marL="838200" indent="-838200" algn="ctr">
              <a:tabLst>
                <a:tab pos="90488"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altLang="zh-CN" sz="2400" u="sng">
                <a:solidFill>
                  <a:srgbClr val="006600"/>
                </a:solidFill>
                <a:latin typeface="Arial Black" pitchFamily="34" charset="0"/>
                <a:cs typeface="Times New Roman" pitchFamily="18" charset="0"/>
              </a:rPr>
              <a:t>Intervención por factores clave (IFC)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20" name="CuadroTexto 1"/>
          <p:cNvSpPr txBox="1">
            <a:spLocks noChangeArrowheads="1"/>
          </p:cNvSpPr>
          <p:nvPr/>
        </p:nvSpPr>
        <p:spPr bwMode="auto">
          <a:xfrm>
            <a:off x="971550" y="1557338"/>
            <a:ext cx="7993063" cy="4770437"/>
          </a:xfrm>
          <a:prstGeom prst="rect">
            <a:avLst/>
          </a:prstGeom>
          <a:noFill/>
          <a:ln w="9525">
            <a:noFill/>
            <a:miter lim="800000"/>
            <a:headEnd/>
            <a:tailEnd/>
          </a:ln>
        </p:spPr>
        <p:txBody>
          <a:bodyPr>
            <a:spAutoFit/>
          </a:bodyPr>
          <a:lstStyle/>
          <a:p>
            <a:pPr algn="just">
              <a:buClr>
                <a:srgbClr val="000000"/>
              </a:buClr>
              <a:buSzPct val="100000"/>
              <a:buFont typeface="Times New Roman" pitchFamily="18" charset="0"/>
              <a:buNone/>
              <a:defRPr/>
            </a:pPr>
            <a:r>
              <a:rPr lang="es-ES" sz="1400" b="1" dirty="0">
                <a:solidFill>
                  <a:schemeClr val="tx1"/>
                </a:solidFill>
                <a:latin typeface="Arial" charset="0"/>
                <a:ea typeface="MS PGothic" pitchFamily="34" charset="-128"/>
              </a:rPr>
              <a:t> F.1. </a:t>
            </a: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La utilización del tiempo…...</a:t>
            </a:r>
          </a:p>
          <a:p>
            <a:pPr algn="just">
              <a:buClr>
                <a:srgbClr val="000000"/>
              </a:buClr>
              <a:buSzPct val="100000"/>
              <a:buFont typeface="Times New Roman" pitchFamily="18" charset="0"/>
              <a:buNone/>
              <a:defRPr/>
            </a:pPr>
            <a:endParaRPr lang="es-ES" sz="1600" b="1" dirty="0">
              <a:solidFill>
                <a:schemeClr val="tx1"/>
              </a:solidFill>
              <a:latin typeface="Arial" charset="0"/>
              <a:ea typeface="MS PGothic" pitchFamily="34" charset="-128"/>
            </a:endParaRPr>
          </a:p>
          <a:p>
            <a:pPr algn="just">
              <a:buClr>
                <a:srgbClr val="000000"/>
              </a:buClr>
              <a:buSzPct val="100000"/>
              <a:buFont typeface="Times New Roman" pitchFamily="18" charset="0"/>
              <a:buNone/>
              <a:defRPr/>
            </a:pPr>
            <a:r>
              <a:rPr lang="es-ES" sz="1600" b="1" dirty="0">
                <a:solidFill>
                  <a:schemeClr val="tx1"/>
                </a:solidFill>
                <a:latin typeface="Arial" charset="0"/>
                <a:ea typeface="MS PGothic" pitchFamily="34" charset="-128"/>
              </a:rPr>
              <a:t>F.2. </a:t>
            </a: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La concreción del currículum que hay que desarrollar, adaptado al contexto, y la planificación efectiva de la práctica docente.</a:t>
            </a:r>
          </a:p>
          <a:p>
            <a:pPr marL="452438" indent="-452438" algn="just">
              <a:buClr>
                <a:srgbClr val="000000"/>
              </a:buClr>
              <a:buSzPct val="100000"/>
              <a:buFont typeface="Times New Roman" pitchFamily="18" charset="0"/>
              <a:buNone/>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F.2.1.- Establecimiento de secuencias de contenidos por áreas o materias en 	cada curso y ciclo para toda la etapa, 	con integración de programaciones de	áreas o materias, o por cualquier otro procedimiento de ordenación del 	currículum (proyectos, tareas,…), de acuerdo con los objetivos y competencias 	básicas.</a:t>
            </a:r>
          </a:p>
          <a:p>
            <a:pPr marL="452438" indent="-361950" algn="just">
              <a:buClr>
                <a:srgbClr val="000000"/>
              </a:buClr>
              <a:buSzPct val="100000"/>
              <a:buFont typeface="Times New Roman" pitchFamily="18" charset="0"/>
              <a:buNone/>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F.2.2.- Desarrollo de estrategias metodológicas propias del área o materia para 	abordar los procesos de enseñanza y aprendizaje, con especial atención a:</a:t>
            </a:r>
          </a:p>
          <a:p>
            <a:pPr algn="just">
              <a:buClr>
                <a:srgbClr val="000000"/>
              </a:buClr>
              <a:buSzPct val="100000"/>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  Leer, escribir, hablar y escuchar.</a:t>
            </a:r>
          </a:p>
          <a:p>
            <a:pPr algn="just">
              <a:buClr>
                <a:srgbClr val="000000"/>
              </a:buClr>
              <a:buSzPct val="100000"/>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  Aprendizaje de las matemáticas ligado a situaciones de la vida cotidiana.</a:t>
            </a:r>
          </a:p>
          <a:p>
            <a:pPr algn="just">
              <a:buClr>
                <a:srgbClr val="000000"/>
              </a:buClr>
              <a:buSzPct val="100000"/>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  Desarrollo del conocimiento científico, la expresión artística y la actividad 	física.</a:t>
            </a:r>
          </a:p>
          <a:p>
            <a:pPr algn="just">
              <a:buClr>
                <a:srgbClr val="000000"/>
              </a:buClr>
              <a:buSzPct val="100000"/>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 Clima positivo de convivencia y promoción de valores de relación 	interpersonal.</a:t>
            </a:r>
          </a:p>
          <a:p>
            <a:pPr algn="just">
              <a:buClr>
                <a:srgbClr val="000000"/>
              </a:buClr>
              <a:buSzPct val="100000"/>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  Utilización de nuevas tecnologías de la información y comunicación.</a:t>
            </a:r>
          </a:p>
        </p:txBody>
      </p:sp>
      <p:sp>
        <p:nvSpPr>
          <p:cNvPr id="15363" name="3 Rectángulo"/>
          <p:cNvSpPr>
            <a:spLocks noChangeArrowheads="1"/>
          </p:cNvSpPr>
          <p:nvPr/>
        </p:nvSpPr>
        <p:spPr bwMode="auto">
          <a:xfrm>
            <a:off x="4211638" y="6475413"/>
            <a:ext cx="3509962"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
        <p:nvSpPr>
          <p:cNvPr id="15364" name="Rectangle 5"/>
          <p:cNvSpPr>
            <a:spLocks noChangeArrowheads="1"/>
          </p:cNvSpPr>
          <p:nvPr/>
        </p:nvSpPr>
        <p:spPr bwMode="auto">
          <a:xfrm>
            <a:off x="2990850" y="404813"/>
            <a:ext cx="3484563" cy="584200"/>
          </a:xfrm>
          <a:prstGeom prst="rect">
            <a:avLst/>
          </a:prstGeom>
          <a:noFill/>
          <a:ln w="9525">
            <a:noFill/>
            <a:miter lim="800000"/>
            <a:headEnd/>
            <a:tailEnd/>
          </a:ln>
        </p:spPr>
        <p:txBody>
          <a:bodyPr wrap="none">
            <a:spAutoFit/>
          </a:bodyPr>
          <a:lstStyle/>
          <a:p>
            <a:pPr marL="838200" indent="-838200" algn="ctr">
              <a:tabLst>
                <a:tab pos="90488"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altLang="zh-CN" sz="3200">
                <a:solidFill>
                  <a:srgbClr val="006600"/>
                </a:solidFill>
                <a:latin typeface="Arial Black" pitchFamily="34" charset="0"/>
                <a:cs typeface="Times New Roman" pitchFamily="18" charset="0"/>
              </a:rPr>
              <a:t>Factores clave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4" name="CuadroTexto 1"/>
          <p:cNvSpPr txBox="1">
            <a:spLocks noChangeArrowheads="1"/>
          </p:cNvSpPr>
          <p:nvPr/>
        </p:nvSpPr>
        <p:spPr bwMode="auto">
          <a:xfrm>
            <a:off x="971550" y="1708150"/>
            <a:ext cx="7993063" cy="3786188"/>
          </a:xfrm>
          <a:prstGeom prst="rect">
            <a:avLst/>
          </a:prstGeom>
          <a:noFill/>
          <a:ln w="9525">
            <a:noFill/>
            <a:miter lim="800000"/>
            <a:headEnd/>
            <a:tailEnd/>
          </a:ln>
        </p:spPr>
        <p:txBody>
          <a:bodyPr>
            <a:spAutoFit/>
          </a:bodyPr>
          <a:lstStyle/>
          <a:p>
            <a:pPr>
              <a:buClr>
                <a:srgbClr val="000000"/>
              </a:buClr>
              <a:buSzPct val="100000"/>
              <a:buFont typeface="Times New Roman" pitchFamily="18" charset="0"/>
              <a:buNone/>
              <a:defRPr/>
            </a:pPr>
            <a:r>
              <a:rPr lang="es-ES" sz="1600" b="1" dirty="0">
                <a:solidFill>
                  <a:schemeClr val="tx1"/>
                </a:solidFill>
                <a:latin typeface="Arial" charset="0"/>
                <a:ea typeface="MS PGothic" pitchFamily="34" charset="-128"/>
              </a:rPr>
              <a:t>  </a:t>
            </a: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F.3. La evaluación de los resultados escolares y la adopción de medidas de mejora adaptadas a las necesidades de aprendizaje del alumnado.</a:t>
            </a:r>
          </a:p>
          <a:p>
            <a:pPr>
              <a:buClr>
                <a:srgbClr val="000000"/>
              </a:buClr>
              <a:buSzPct val="100000"/>
              <a:buFont typeface="Times New Roman" pitchFamily="18" charset="0"/>
              <a:buNone/>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	F.3.1.- Criterios de evaluación, promoción y titulación.</a:t>
            </a:r>
          </a:p>
          <a:p>
            <a:pPr marL="452438">
              <a:buClr>
                <a:srgbClr val="000000"/>
              </a:buClr>
              <a:buSzPct val="100000"/>
              <a:buFont typeface="Times New Roman" pitchFamily="18" charset="0"/>
              <a:buNone/>
              <a:tabLst>
                <a:tab pos="361950" algn="l"/>
              </a:tabLst>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F.3.2.- Evaluación del alumnado que realiza el centro y resultados de pruebas 	externas.</a:t>
            </a:r>
          </a:p>
          <a:p>
            <a:pPr>
              <a:buClr>
                <a:srgbClr val="000000"/>
              </a:buClr>
              <a:buSzPct val="100000"/>
              <a:buFont typeface="Times New Roman" pitchFamily="18" charset="0"/>
              <a:buNone/>
              <a:defRPr/>
            </a:pPr>
            <a:endPar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a:buClr>
                <a:srgbClr val="000000"/>
              </a:buClr>
              <a:buSzPct val="100000"/>
              <a:buFont typeface="Times New Roman" pitchFamily="18" charset="0"/>
              <a:buNone/>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F.4. La inclusión …..</a:t>
            </a:r>
          </a:p>
          <a:p>
            <a:pPr>
              <a:buClr>
                <a:srgbClr val="000000"/>
              </a:buClr>
              <a:buSzPct val="100000"/>
              <a:buFont typeface="Times New Roman" pitchFamily="18" charset="0"/>
              <a:buNone/>
              <a:defRPr/>
            </a:pPr>
            <a:endPar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a:buClr>
                <a:srgbClr val="000000"/>
              </a:buClr>
              <a:buSzPct val="100000"/>
              <a:buFont typeface="Times New Roman" pitchFamily="18" charset="0"/>
              <a:buNone/>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F.5. Una dirección…..</a:t>
            </a:r>
          </a:p>
          <a:p>
            <a:pPr>
              <a:buClr>
                <a:srgbClr val="000000"/>
              </a:buClr>
              <a:buSzPct val="100000"/>
              <a:buFont typeface="Times New Roman" pitchFamily="18" charset="0"/>
              <a:buNone/>
              <a:defRPr/>
            </a:pPr>
            <a:endPar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endParaRPr>
          </a:p>
          <a:p>
            <a:pPr>
              <a:buClr>
                <a:srgbClr val="000000"/>
              </a:buClr>
              <a:buSzPct val="100000"/>
              <a:buFont typeface="Times New Roman" pitchFamily="18" charset="0"/>
              <a:buNone/>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F.6. La relación …..</a:t>
            </a:r>
          </a:p>
        </p:txBody>
      </p:sp>
      <p:sp>
        <p:nvSpPr>
          <p:cNvPr id="16387" name="3 Rectángulo"/>
          <p:cNvSpPr>
            <a:spLocks noChangeArrowheads="1"/>
          </p:cNvSpPr>
          <p:nvPr/>
        </p:nvSpPr>
        <p:spPr bwMode="auto">
          <a:xfrm>
            <a:off x="4284663" y="6475413"/>
            <a:ext cx="3508375"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
        <p:nvSpPr>
          <p:cNvPr id="16388" name="6 Rectángulo"/>
          <p:cNvSpPr>
            <a:spLocks noChangeArrowheads="1"/>
          </p:cNvSpPr>
          <p:nvPr/>
        </p:nvSpPr>
        <p:spPr bwMode="auto">
          <a:xfrm>
            <a:off x="2124075" y="539750"/>
            <a:ext cx="5327650" cy="585788"/>
          </a:xfrm>
          <a:prstGeom prst="rect">
            <a:avLst/>
          </a:prstGeom>
          <a:noFill/>
          <a:ln w="9525">
            <a:noFill/>
            <a:miter lim="800000"/>
            <a:headEnd/>
            <a:tailEnd/>
          </a:ln>
        </p:spPr>
        <p:txBody>
          <a:bodyPr>
            <a:spAutoFit/>
          </a:bodyPr>
          <a:lstStyle/>
          <a:p>
            <a:pPr marL="838200" indent="-838200" algn="ctr">
              <a:tabLst>
                <a:tab pos="90488"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altLang="zh-CN" sz="3200">
                <a:solidFill>
                  <a:srgbClr val="006600"/>
                </a:solidFill>
                <a:latin typeface="Arial Black" pitchFamily="34" charset="0"/>
                <a:cs typeface="Times New Roman" pitchFamily="18" charset="0"/>
              </a:rPr>
              <a:t>Factores clave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900113" y="1916113"/>
            <a:ext cx="8059737" cy="2881312"/>
          </a:xfrm>
        </p:spPr>
        <p:txBody>
          <a:bodyPr/>
          <a:lstStyle/>
          <a:p>
            <a:pPr eaLnBrk="1" hangingPunct="1">
              <a:defRPr/>
            </a:pPr>
            <a:r>
              <a:rPr lang="es-ES" sz="2800" b="1" dirty="0" smtClean="0">
                <a:solidFill>
                  <a:srgbClr val="006600"/>
                </a:solidFill>
                <a:effectLst>
                  <a:outerShdw blurRad="38100" dist="38100" dir="2700000" algn="tl">
                    <a:srgbClr val="C0C0C0"/>
                  </a:outerShdw>
                </a:effectLst>
                <a:latin typeface="Arial Black" pitchFamily="34" charset="0"/>
              </a:rPr>
              <a:t>DESAJUSTES OBSERVADOS EN LA APLICACIÓN DEL PROGRAMA DE GRATUIDAD DE LOS LIBROS DE TEXTO PARA EL CURSO ESCOLAR 2012/2013 </a:t>
            </a:r>
            <a:endParaRPr lang="ru-RU" sz="2800" dirty="0" smtClean="0">
              <a:solidFill>
                <a:srgbClr val="006600"/>
              </a:solidFill>
              <a:latin typeface="Arial Black" pitchFamily="34" charset="0"/>
            </a:endParaRPr>
          </a:p>
        </p:txBody>
      </p:sp>
      <p:sp>
        <p:nvSpPr>
          <p:cNvPr id="17411" name="3 Rectángulo"/>
          <p:cNvSpPr>
            <a:spLocks noChangeArrowheads="1"/>
          </p:cNvSpPr>
          <p:nvPr/>
        </p:nvSpPr>
        <p:spPr bwMode="auto">
          <a:xfrm>
            <a:off x="4211638" y="6475413"/>
            <a:ext cx="3509962"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388" y="341313"/>
            <a:ext cx="8229600" cy="1143000"/>
          </a:xfrm>
        </p:spPr>
        <p:txBody>
          <a:bodyPr>
            <a:normAutofit/>
          </a:bodyPr>
          <a:lstStyle/>
          <a:p>
            <a:pPr marL="53975" eaLnBrk="1" hangingPunct="1">
              <a:defRPr/>
            </a:pPr>
            <a:r>
              <a:rPr lang="es-ES" sz="2800" b="1" dirty="0" smtClean="0">
                <a:solidFill>
                  <a:srgbClr val="C00000"/>
                </a:solidFill>
                <a:effectLst>
                  <a:outerShdw blurRad="38100" dist="38100" dir="2700000" algn="tl">
                    <a:srgbClr val="C0C0C0"/>
                  </a:outerShdw>
                </a:effectLst>
                <a:latin typeface="Abadi MT Condensed Light" pitchFamily="34" charset="0"/>
              </a:rPr>
              <a:t>MATERIAL DE USO PERSONAL</a:t>
            </a:r>
            <a:br>
              <a:rPr lang="es-ES" sz="2800" b="1" dirty="0" smtClean="0">
                <a:solidFill>
                  <a:srgbClr val="C00000"/>
                </a:solidFill>
                <a:effectLst>
                  <a:outerShdw blurRad="38100" dist="38100" dir="2700000" algn="tl">
                    <a:srgbClr val="C0C0C0"/>
                  </a:outerShdw>
                </a:effectLst>
                <a:latin typeface="Abadi MT Condensed Light" pitchFamily="34" charset="0"/>
              </a:rPr>
            </a:br>
            <a:r>
              <a:rPr lang="es-ES" sz="2800" b="1" dirty="0" smtClean="0">
                <a:solidFill>
                  <a:srgbClr val="C00000"/>
                </a:solidFill>
                <a:effectLst>
                  <a:outerShdw blurRad="38100" dist="38100" dir="2700000" algn="tl">
                    <a:srgbClr val="C0C0C0"/>
                  </a:outerShdw>
                </a:effectLst>
                <a:latin typeface="Abadi MT Condensed Light" pitchFamily="34" charset="0"/>
              </a:rPr>
              <a:t>(Desajustes) </a:t>
            </a:r>
            <a:endParaRPr lang="es-ES" sz="3200" b="1" dirty="0" smtClean="0">
              <a:solidFill>
                <a:srgbClr val="C00000"/>
              </a:solidFill>
              <a:effectLst>
                <a:outerShdw blurRad="38100" dist="38100" dir="2700000" algn="tl">
                  <a:srgbClr val="C0C0C0"/>
                </a:outerShdw>
              </a:effectLst>
              <a:latin typeface="Abadi MT Condensed Light" pitchFamily="34" charset="0"/>
            </a:endParaRPr>
          </a:p>
        </p:txBody>
      </p:sp>
      <p:sp>
        <p:nvSpPr>
          <p:cNvPr id="3" name="2 Marcador de contenido"/>
          <p:cNvSpPr>
            <a:spLocks noGrp="1"/>
          </p:cNvSpPr>
          <p:nvPr>
            <p:ph idx="1"/>
          </p:nvPr>
        </p:nvSpPr>
        <p:spPr>
          <a:xfrm>
            <a:off x="755650" y="2060575"/>
            <a:ext cx="8388350" cy="3600450"/>
          </a:xfrm>
        </p:spPr>
        <p:txBody>
          <a:bodyPr>
            <a:normAutofit fontScale="92500" lnSpcReduction="20000"/>
          </a:bodyPr>
          <a:lstStyle/>
          <a:p>
            <a:pPr marL="457200" lvl="2" indent="-457200" algn="just" eaLnBrk="1" hangingPunct="1">
              <a:lnSpc>
                <a:spcPct val="80000"/>
              </a:lnSpc>
              <a:buFontTx/>
              <a:buAutoNum type="arabicPeriod"/>
              <a:defRPr/>
            </a:pPr>
            <a:r>
              <a:rPr lang="es-ES" b="1" dirty="0" smtClean="0">
                <a:effectLst>
                  <a:outerShdw blurRad="38100" dist="38100" dir="2700000" algn="tl">
                    <a:srgbClr val="C0C0C0"/>
                  </a:outerShdw>
                </a:effectLst>
                <a:latin typeface="Abadi MT Condensed Light" pitchFamily="34" charset="0"/>
                <a:cs typeface="ＭＳ Ｐゴシック" charset="-128"/>
              </a:rPr>
              <a:t>Inclusión en Séneca de material fungible</a:t>
            </a:r>
          </a:p>
          <a:p>
            <a:pPr marL="457200" lvl="2" indent="-457200" algn="just" eaLnBrk="1" hangingPunct="1">
              <a:lnSpc>
                <a:spcPct val="90000"/>
              </a:lnSpc>
              <a:buFontTx/>
              <a:buAutoNum type="arabicPeriod"/>
              <a:defRPr/>
            </a:pPr>
            <a:r>
              <a:rPr lang="es-ES" b="1" dirty="0" smtClean="0">
                <a:effectLst>
                  <a:outerShdw blurRad="38100" dist="38100" dir="2700000" algn="tl">
                    <a:srgbClr val="C0C0C0"/>
                  </a:outerShdw>
                </a:effectLst>
                <a:latin typeface="Abadi MT Condensed Light" pitchFamily="34" charset="0"/>
                <a:cs typeface="ＭＳ Ｐゴシック" charset="-128"/>
              </a:rPr>
              <a:t>Listados de material profuso, desproporcionado y a veces inadecuado.</a:t>
            </a:r>
          </a:p>
          <a:p>
            <a:pPr marL="457200" lvl="2" indent="-457200" algn="just" eaLnBrk="1" hangingPunct="1">
              <a:lnSpc>
                <a:spcPct val="90000"/>
              </a:lnSpc>
              <a:buFontTx/>
              <a:buAutoNum type="arabicPeriod"/>
              <a:defRPr/>
            </a:pPr>
            <a:r>
              <a:rPr lang="es-ES" b="1" dirty="0" smtClean="0">
                <a:effectLst>
                  <a:outerShdw blurRad="38100" dist="38100" dir="2700000" algn="tl">
                    <a:srgbClr val="C0C0C0"/>
                  </a:outerShdw>
                </a:effectLst>
                <a:latin typeface="Abadi MT Condensed Light" pitchFamily="34" charset="0"/>
                <a:cs typeface="ＭＳ Ｐゴシック" charset="-128"/>
              </a:rPr>
              <a:t>Listado de material de uso personal sin el visado de la inspección (algunos centros concertados).</a:t>
            </a:r>
          </a:p>
          <a:p>
            <a:pPr marL="457200" lvl="2" indent="-457200" algn="just" eaLnBrk="1" hangingPunct="1">
              <a:lnSpc>
                <a:spcPct val="90000"/>
              </a:lnSpc>
              <a:buFontTx/>
              <a:buAutoNum type="arabicPeriod"/>
              <a:defRPr/>
            </a:pPr>
            <a:r>
              <a:rPr lang="es-ES" b="1" dirty="0" smtClean="0">
                <a:effectLst>
                  <a:outerShdw blurRad="38100" dist="38100" dir="2700000" algn="tl">
                    <a:srgbClr val="C0C0C0"/>
                  </a:outerShdw>
                </a:effectLst>
                <a:latin typeface="Abadi MT Condensed Light" pitchFamily="34" charset="0"/>
                <a:cs typeface="ＭＳ Ｐゴシック" charset="-128"/>
              </a:rPr>
              <a:t>No tener en cuenta lo especificado en las instrucciones de la D.G. de Participación e Innovación Educativa, de 22 de Julio de 2011 y en las Orientaciones aclaraciones…</a:t>
            </a:r>
          </a:p>
          <a:p>
            <a:pPr marL="801688" lvl="3" indent="-165100" algn="just" eaLnBrk="1" hangingPunct="1">
              <a:lnSpc>
                <a:spcPct val="80000"/>
              </a:lnSpc>
              <a:buFontTx/>
              <a:buChar char="•"/>
              <a:defRPr/>
            </a:pPr>
            <a:r>
              <a:rPr lang="es-ES" sz="2400" b="1" dirty="0" smtClean="0">
                <a:effectLst>
                  <a:outerShdw blurRad="38100" dist="38100" dir="2700000" algn="tl">
                    <a:srgbClr val="C0C0C0"/>
                  </a:outerShdw>
                </a:effectLst>
                <a:latin typeface="Abadi MT Condensed Light" pitchFamily="34" charset="0"/>
                <a:cs typeface="ＭＳ Ｐゴシック" charset="-128"/>
              </a:rPr>
              <a:t>Opcional y voluntario</a:t>
            </a:r>
          </a:p>
          <a:p>
            <a:pPr marL="801688" lvl="3" indent="-165100" algn="just" eaLnBrk="1" hangingPunct="1">
              <a:lnSpc>
                <a:spcPct val="80000"/>
              </a:lnSpc>
              <a:buFontTx/>
              <a:buChar char="•"/>
              <a:defRPr/>
            </a:pPr>
            <a:r>
              <a:rPr lang="es-ES" sz="2400" b="1" dirty="0" smtClean="0">
                <a:effectLst>
                  <a:outerShdw blurRad="38100" dist="38100" dir="2700000" algn="tl">
                    <a:srgbClr val="C0C0C0"/>
                  </a:outerShdw>
                </a:effectLst>
                <a:latin typeface="Abadi MT Condensed Light" pitchFamily="34" charset="0"/>
                <a:cs typeface="ＭＳ Ｐゴシック" charset="-128"/>
              </a:rPr>
              <a:t>No discriminatorio en caso de no adquirirlo.</a:t>
            </a:r>
          </a:p>
          <a:p>
            <a:pPr marL="801688" lvl="3" indent="-165100" algn="just" eaLnBrk="1" hangingPunct="1">
              <a:lnSpc>
                <a:spcPct val="80000"/>
              </a:lnSpc>
              <a:buFontTx/>
              <a:buChar char="•"/>
              <a:defRPr/>
            </a:pPr>
            <a:r>
              <a:rPr lang="es-ES" sz="2400" b="1" dirty="0" smtClean="0">
                <a:effectLst>
                  <a:outerShdw blurRad="38100" dist="38100" dir="2700000" algn="tl">
                    <a:srgbClr val="C0C0C0"/>
                  </a:outerShdw>
                </a:effectLst>
                <a:latin typeface="Abadi MT Condensed Light" pitchFamily="34" charset="0"/>
                <a:cs typeface="ＭＳ Ｐゴシック" charset="-128"/>
              </a:rPr>
              <a:t>Relacionado con los procesos de enseñanza-aprendizaje.</a:t>
            </a:r>
          </a:p>
          <a:p>
            <a:pPr marL="801688" lvl="3" indent="-165100" algn="just" eaLnBrk="1" hangingPunct="1">
              <a:lnSpc>
                <a:spcPct val="80000"/>
              </a:lnSpc>
              <a:buFontTx/>
              <a:buChar char="•"/>
              <a:defRPr/>
            </a:pPr>
            <a:r>
              <a:rPr lang="es-ES" sz="2400" b="1" dirty="0" smtClean="0">
                <a:effectLst>
                  <a:outerShdw blurRad="38100" dist="38100" dir="2700000" algn="tl">
                    <a:srgbClr val="C0C0C0"/>
                  </a:outerShdw>
                </a:effectLst>
                <a:latin typeface="Abadi MT Condensed Light" pitchFamily="34" charset="0"/>
                <a:cs typeface="ＭＳ Ｐゴシック" charset="-128"/>
              </a:rPr>
              <a:t>Inclusión en Séneca para poder ser supervisado. </a:t>
            </a:r>
          </a:p>
          <a:p>
            <a:pPr marL="609600" indent="-609600" eaLnBrk="1" hangingPunct="1">
              <a:lnSpc>
                <a:spcPct val="80000"/>
              </a:lnSpc>
              <a:spcBef>
                <a:spcPct val="0"/>
              </a:spcBef>
              <a:buFont typeface="Wingdings 2" pitchFamily="18" charset="2"/>
              <a:buNone/>
              <a:defRPr/>
            </a:pPr>
            <a:endParaRPr lang="es-ES" sz="2000" dirty="0" smtClean="0">
              <a:latin typeface="Arial Black" pitchFamily="34" charset="0"/>
            </a:endParaRPr>
          </a:p>
          <a:p>
            <a:pPr marL="609600" indent="-609600" eaLnBrk="1" hangingPunct="1">
              <a:lnSpc>
                <a:spcPct val="80000"/>
              </a:lnSpc>
              <a:spcBef>
                <a:spcPct val="0"/>
              </a:spcBef>
              <a:buFont typeface="Wingdings 2" pitchFamily="18" charset="2"/>
              <a:buChar char=""/>
              <a:defRPr/>
            </a:pPr>
            <a:endParaRPr lang="es-ES" sz="2000" dirty="0" smtClean="0">
              <a:latin typeface="Arial Black" pitchFamily="34" charset="0"/>
            </a:endParaRPr>
          </a:p>
        </p:txBody>
      </p:sp>
      <p:sp>
        <p:nvSpPr>
          <p:cNvPr id="18436" name="3 Rectángulo"/>
          <p:cNvSpPr>
            <a:spLocks noChangeArrowheads="1"/>
          </p:cNvSpPr>
          <p:nvPr/>
        </p:nvSpPr>
        <p:spPr bwMode="auto">
          <a:xfrm>
            <a:off x="4211638" y="6475413"/>
            <a:ext cx="3509962"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5 Rectángulo"/>
          <p:cNvSpPr>
            <a:spLocks noChangeArrowheads="1"/>
          </p:cNvSpPr>
          <p:nvPr/>
        </p:nvSpPr>
        <p:spPr bwMode="auto">
          <a:xfrm>
            <a:off x="1187450" y="1779588"/>
            <a:ext cx="7488238" cy="2801937"/>
          </a:xfrm>
          <a:prstGeom prst="rect">
            <a:avLst/>
          </a:prstGeom>
          <a:noFill/>
          <a:ln w="9525">
            <a:noFill/>
            <a:miter lim="800000"/>
            <a:headEnd/>
            <a:tailEnd/>
          </a:ln>
        </p:spPr>
        <p:txBody>
          <a:bodyPr>
            <a:spAutoFit/>
          </a:bodyPr>
          <a:lstStyle/>
          <a:p>
            <a:pPr algn="ctr">
              <a:tabLst>
                <a:tab pos="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a:solidFill>
                  <a:srgbClr val="006600"/>
                </a:solidFill>
                <a:latin typeface="Arial Black" pitchFamily="34" charset="0"/>
                <a:cs typeface="Times New Roman" pitchFamily="18" charset="0"/>
              </a:rPr>
              <a:t>Orientaciones sobre elaboración de Horarios y Refuerzo Educativo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txBox="1">
            <a:spLocks noGrp="1"/>
          </p:cNvSpPr>
          <p:nvPr/>
        </p:nvSpPr>
        <p:spPr>
          <a:xfrm>
            <a:off x="6553200" y="6356350"/>
            <a:ext cx="2133600" cy="365125"/>
          </a:xfrm>
          <a:prstGeom prst="rect">
            <a:avLst/>
          </a:prstGeom>
          <a:noFill/>
        </p:spPr>
        <p:txBody>
          <a:bodyPr anchor="ctr"/>
          <a:lstStyle/>
          <a:p>
            <a:pPr algn="r" defTabSz="914400">
              <a:defRPr/>
            </a:pPr>
            <a:fld id="{29D68040-2FAF-4559-A22C-5524D049AB15}" type="slidenum">
              <a:rPr lang="es-ES" sz="1200">
                <a:solidFill>
                  <a:schemeClr val="tx1">
                    <a:tint val="75000"/>
                  </a:schemeClr>
                </a:solidFill>
                <a:latin typeface="Tahoma" pitchFamily="34" charset="0"/>
                <a:ea typeface="+mn-ea"/>
              </a:rPr>
              <a:pPr algn="r" defTabSz="914400">
                <a:defRPr/>
              </a:pPr>
              <a:t>19</a:t>
            </a:fld>
            <a:endParaRPr lang="es-ES" sz="1200">
              <a:solidFill>
                <a:schemeClr val="tx1">
                  <a:tint val="75000"/>
                </a:schemeClr>
              </a:solidFill>
              <a:latin typeface="Tahoma" pitchFamily="34" charset="0"/>
              <a:ea typeface="+mn-ea"/>
            </a:endParaRPr>
          </a:p>
        </p:txBody>
      </p:sp>
      <p:sp>
        <p:nvSpPr>
          <p:cNvPr id="4" name="3 Rectángulo"/>
          <p:cNvSpPr/>
          <p:nvPr/>
        </p:nvSpPr>
        <p:spPr>
          <a:xfrm>
            <a:off x="849313" y="1808163"/>
            <a:ext cx="8110537" cy="4746625"/>
          </a:xfrm>
          <a:prstGeom prst="rect">
            <a:avLst/>
          </a:prstGeom>
          <a:noFill/>
        </p:spPr>
        <p:txBody>
          <a:bodyPr>
            <a:spAutoFit/>
          </a:bodyPr>
          <a:lstStyle/>
          <a:p>
            <a:pPr marL="457200" lvl="2" indent="-457200" algn="just" defTabSz="914400">
              <a:spcBef>
                <a:spcPct val="20000"/>
              </a:spcBef>
              <a:buFontTx/>
              <a:buAutoNum type="arabicPeriod"/>
              <a:tabLst>
                <a:tab pos="0" algn="l"/>
              </a:tabLst>
              <a:defRPr/>
            </a:pPr>
            <a:r>
              <a:rPr lang="es-ES" sz="22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Horario general del centro: Distribución y cómputo total</a:t>
            </a:r>
          </a:p>
          <a:p>
            <a:pPr marL="457200" lvl="2" indent="-457200" algn="just" defTabSz="914400">
              <a:spcBef>
                <a:spcPct val="20000"/>
              </a:spcBef>
              <a:buFontTx/>
              <a:buAutoNum type="arabicPeriod"/>
              <a:tabLst>
                <a:tab pos="0" algn="l"/>
              </a:tabLst>
              <a:defRPr/>
            </a:pPr>
            <a:r>
              <a:rPr lang="es-ES" sz="22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Horario lectivo de Áreas y materias:</a:t>
            </a:r>
          </a:p>
          <a:p>
            <a:pPr marL="457200" lvl="2" indent="0" algn="just" defTabSz="914400">
              <a:buFont typeface="Arial" charset="0"/>
              <a:buChar char="•"/>
              <a:tabLst>
                <a:tab pos="0" algn="l"/>
              </a:tabLst>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Respeto a las prescripciones normativas (En Primaria horario mínimo)</a:t>
            </a:r>
          </a:p>
          <a:p>
            <a:pPr marL="457200" lvl="2" indent="0" algn="just" defTabSz="914400">
              <a:buFont typeface="Arial" charset="0"/>
              <a:buChar char="•"/>
              <a:tabLst>
                <a:tab pos="0" algn="l"/>
              </a:tabLst>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Priorización a las Áreas instrumentales.</a:t>
            </a:r>
          </a:p>
          <a:p>
            <a:pPr marL="457200" lvl="2" indent="0" algn="just" defTabSz="914400">
              <a:buFont typeface="Arial" charset="0"/>
              <a:buChar char="•"/>
              <a:tabLst>
                <a:tab pos="0" algn="l"/>
              </a:tabLst>
              <a:defRPr/>
            </a:pPr>
            <a:r>
              <a:rPr lang="es-ES" sz="20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Aplicación de criterios pedagógicos en la distribución horaria.</a:t>
            </a:r>
          </a:p>
          <a:p>
            <a:pPr marL="457200" lvl="1" indent="-457200" algn="just" defTabSz="914400">
              <a:buFont typeface="+mj-lt"/>
              <a:buAutoNum type="arabicPeriod" startAt="3"/>
              <a:tabLst>
                <a:tab pos="0" algn="l"/>
              </a:tabLst>
              <a:defRPr/>
            </a:pPr>
            <a:r>
              <a:rPr lang="es-ES" sz="22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Horario de Lectura (mínimo</a:t>
            </a:r>
            <a:r>
              <a:rPr lang="es-ES" sz="1800" dirty="0">
                <a:solidFill>
                  <a:srgbClr val="000000"/>
                </a:solidFill>
                <a:latin typeface="Arial Black" pitchFamily="34" charset="0"/>
                <a:ea typeface="Times New Roman" pitchFamily="18" charset="0"/>
                <a:cs typeface="Arial" charset="0"/>
              </a:rPr>
              <a:t> </a:t>
            </a:r>
            <a:r>
              <a:rPr lang="es-ES" sz="22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una hora diaria en Educación Primaria)</a:t>
            </a:r>
          </a:p>
          <a:p>
            <a:pPr marL="457200" lvl="1" indent="-457200" algn="just" defTabSz="914400">
              <a:buFont typeface="+mj-lt"/>
              <a:buAutoNum type="arabicPeriod" startAt="3"/>
              <a:tabLst>
                <a:tab pos="0" algn="l"/>
              </a:tabLst>
              <a:defRPr/>
            </a:pPr>
            <a:r>
              <a:rPr lang="es-ES" sz="22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Reducciones horarias del equipo directivo, coordinaciones , Jefaturas de Departamento, etc.</a:t>
            </a:r>
          </a:p>
          <a:p>
            <a:pPr marL="457200" lvl="1" indent="-457200" algn="just" defTabSz="914400">
              <a:buFont typeface="+mj-lt"/>
              <a:buAutoNum type="arabicPeriod" startAt="3"/>
              <a:tabLst>
                <a:tab pos="0" algn="l"/>
              </a:tabLst>
              <a:defRPr/>
            </a:pPr>
            <a:r>
              <a:rPr lang="es-ES" sz="22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Número de profesores por curso y por Área: Evitar que varios profesores impartan la misma materia a un grupo.</a:t>
            </a:r>
          </a:p>
        </p:txBody>
      </p:sp>
      <p:grpSp>
        <p:nvGrpSpPr>
          <p:cNvPr id="3" name="34 Grupo"/>
          <p:cNvGrpSpPr/>
          <p:nvPr/>
        </p:nvGrpSpPr>
        <p:grpSpPr>
          <a:xfrm>
            <a:off x="-108604" y="-27384"/>
            <a:ext cx="772642" cy="6957392"/>
            <a:chOff x="-1044624" y="-27384"/>
            <a:chExt cx="773113" cy="6957392"/>
          </a:xfrm>
          <a:scene3d>
            <a:camera prst="perspectiveFront" fov="5100000">
              <a:rot lat="0" lon="2100000" rev="0"/>
            </a:camera>
            <a:lightRig rig="flood" dir="t">
              <a:rot lat="0" lon="0" rev="13800000"/>
            </a:lightRig>
          </a:scene3d>
        </p:grpSpPr>
        <p:pic>
          <p:nvPicPr>
            <p:cNvPr id="12" name="Picture 1"/>
            <p:cNvPicPr>
              <a:picLocks noChangeAspect="1" noChangeArrowheads="1"/>
            </p:cNvPicPr>
            <p:nvPr/>
          </p:nvPicPr>
          <p:blipFill>
            <a:blip r:embed="rId3" cstate="print">
              <a:extLst>
                <a:ext uri="{28A0092B-C50C-407E-A947-70E740481C1C}"/>
              </a:extLst>
            </a:blip>
            <a:srcRect/>
            <a:stretch>
              <a:fillRect/>
            </a:stretch>
          </p:blipFill>
          <p:spPr bwMode="auto">
            <a:xfrm>
              <a:off x="-1044624" y="-27384"/>
              <a:ext cx="773113" cy="256490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13" name="Picture 11"/>
            <p:cNvPicPr>
              <a:picLocks noChangeAspect="1" noChangeArrowheads="1"/>
            </p:cNvPicPr>
            <p:nvPr/>
          </p:nvPicPr>
          <p:blipFill>
            <a:blip r:embed="rId3" cstate="print">
              <a:extLst>
                <a:ext uri="{28A0092B-C50C-407E-A947-70E740481C1C}"/>
              </a:extLst>
            </a:blip>
            <a:srcRect/>
            <a:stretch>
              <a:fillRect/>
            </a:stretch>
          </p:blipFill>
          <p:spPr bwMode="auto">
            <a:xfrm>
              <a:off x="-1044624" y="2492896"/>
              <a:ext cx="773113" cy="2314575"/>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14" name="Picture 2"/>
            <p:cNvPicPr>
              <a:picLocks noChangeAspect="1" noChangeArrowheads="1"/>
            </p:cNvPicPr>
            <p:nvPr/>
          </p:nvPicPr>
          <p:blipFill>
            <a:blip r:embed="rId3" cstate="print">
              <a:extLst>
                <a:ext uri="{28A0092B-C50C-407E-A947-70E740481C1C}"/>
              </a:extLst>
            </a:blip>
            <a:srcRect/>
            <a:stretch>
              <a:fillRect/>
            </a:stretch>
          </p:blipFill>
          <p:spPr bwMode="auto">
            <a:xfrm>
              <a:off x="-1044624" y="4725144"/>
              <a:ext cx="773113" cy="220486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grpSp>
      <p:pic>
        <p:nvPicPr>
          <p:cNvPr id="15" name="Picture 3"/>
          <p:cNvPicPr>
            <a:picLocks noChangeAspect="1" noChangeArrowheads="1"/>
          </p:cNvPicPr>
          <p:nvPr/>
        </p:nvPicPr>
        <p:blipFill>
          <a:blip r:embed="rId4" cstate="print">
            <a:extLst>
              <a:ext uri="{BEBA8EAE-BF5A-486C-A8C5-ECC9F3942E4B}"/>
              <a:ext uri="{28A0092B-C50C-407E-A947-70E740481C1C}"/>
            </a:extLst>
          </a:blip>
          <a:srcRect/>
          <a:stretch>
            <a:fillRect/>
          </a:stretch>
        </p:blipFill>
        <p:spPr bwMode="auto">
          <a:xfrm>
            <a:off x="8028232" y="9744"/>
            <a:ext cx="1079808" cy="826968"/>
          </a:xfrm>
          <a:prstGeom prst="rect">
            <a:avLst/>
          </a:prstGeom>
          <a:noFill/>
          <a:ln w="3240">
            <a:noFill/>
            <a:miter lim="800000"/>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a:extLst>
            <a:ext uri="{909E8E84-426E-40DD-AFC4-6F175D3DCCD1}"/>
          </a:extLst>
        </p:spPr>
      </p:pic>
      <p:sp>
        <p:nvSpPr>
          <p:cNvPr id="20486" name="9 Rectángulo"/>
          <p:cNvSpPr>
            <a:spLocks noChangeArrowheads="1"/>
          </p:cNvSpPr>
          <p:nvPr/>
        </p:nvSpPr>
        <p:spPr bwMode="auto">
          <a:xfrm>
            <a:off x="1187450" y="365125"/>
            <a:ext cx="6264275" cy="831850"/>
          </a:xfrm>
          <a:prstGeom prst="rect">
            <a:avLst/>
          </a:prstGeom>
          <a:noFill/>
          <a:ln w="9525">
            <a:noFill/>
            <a:miter lim="800000"/>
            <a:headEnd/>
            <a:tailEnd/>
          </a:ln>
        </p:spPr>
        <p:txBody>
          <a:bodyPr>
            <a:spAutoFit/>
          </a:bodyPr>
          <a:lstStyle/>
          <a:p>
            <a:pPr algn="r">
              <a:tabLst>
                <a:tab pos="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2400">
                <a:solidFill>
                  <a:srgbClr val="006600"/>
                </a:solidFill>
                <a:latin typeface="Arial Black" pitchFamily="34" charset="0"/>
                <a:cs typeface="Times New Roman" pitchFamily="18" charset="0"/>
              </a:rPr>
              <a:t>Orientaciones sobre elaboración de Horarios y Refuerzo Educativo</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5"/>
          <p:cNvSpPr>
            <a:spLocks noChangeArrowheads="1"/>
          </p:cNvSpPr>
          <p:nvPr/>
        </p:nvSpPr>
        <p:spPr bwMode="auto">
          <a:xfrm>
            <a:off x="827584" y="4509408"/>
            <a:ext cx="8331016" cy="2144177"/>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l="100000" t="100000"/>
            </a:path>
            <a:tileRect r="-100000" b="-100000"/>
          </a:gradFill>
          <a:ln w="12700">
            <a:noFill/>
            <a:miter lim="800000"/>
            <a:headEnd type="none" w="sm" len="sm"/>
            <a:tailEnd type="none" w="sm" len="sm"/>
          </a:ln>
        </p:spPr>
        <p:txBody>
          <a:bodyPr anchor="ctr">
            <a:spAutoFit/>
          </a:bodyPr>
          <a:lstStyle/>
          <a:p>
            <a:pPr marL="801688" lvl="1" indent="-257175" algn="ctr" defTabSz="914400">
              <a:lnSpc>
                <a:spcPts val="2000"/>
              </a:lnSpc>
              <a:tabLst>
                <a:tab pos="447675" algn="l"/>
              </a:tabLst>
              <a:defRPr/>
            </a:pPr>
            <a:r>
              <a:rPr lang="es-ES" sz="1700">
                <a:solidFill>
                  <a:srgbClr val="FF0000"/>
                </a:solidFill>
                <a:latin typeface="Arial Black" pitchFamily="34" charset="0"/>
              </a:rPr>
              <a:t>Segunda Parte</a:t>
            </a:r>
          </a:p>
          <a:p>
            <a:pPr marL="365125" indent="-365125" algn="just" defTabSz="914400">
              <a:lnSpc>
                <a:spcPts val="2000"/>
              </a:lnSpc>
              <a:buFontTx/>
              <a:buAutoNum type="arabicPeriod"/>
              <a:tabLst>
                <a:tab pos="447675" algn="l"/>
              </a:tabLst>
              <a:defRPr/>
            </a:pPr>
            <a:r>
              <a:rPr lang="es-ES" sz="1700">
                <a:solidFill>
                  <a:srgbClr val="000000"/>
                </a:solidFill>
                <a:latin typeface="Arial Black" pitchFamily="34" charset="0"/>
                <a:cs typeface="Times New Roman" pitchFamily="18" charset="0"/>
              </a:rPr>
              <a:t>Reunión de trabajo por sectores (Inspector/a con centros de referencia)</a:t>
            </a:r>
            <a:r>
              <a:rPr lang="es-ES" sz="1700">
                <a:solidFill>
                  <a:srgbClr val="000000"/>
                </a:solidFill>
                <a:latin typeface="Arial Black" pitchFamily="34" charset="0"/>
              </a:rPr>
              <a:t>:</a:t>
            </a:r>
          </a:p>
          <a:p>
            <a:pPr marL="801688" lvl="1" indent="-257175" algn="just" defTabSz="914400">
              <a:lnSpc>
                <a:spcPts val="2000"/>
              </a:lnSpc>
              <a:buFont typeface="Arial" charset="0"/>
              <a:buChar char="•"/>
              <a:tabLst>
                <a:tab pos="447675" algn="l"/>
              </a:tabLst>
              <a:defRPr/>
            </a:pPr>
            <a:r>
              <a:rPr lang="es-ES" sz="1700">
                <a:solidFill>
                  <a:srgbClr val="000000"/>
                </a:solidFill>
                <a:latin typeface="Arial Black" pitchFamily="34" charset="0"/>
              </a:rPr>
              <a:t>Información directa sobre incidencias que puedan afectar al comienzo de curso.</a:t>
            </a:r>
          </a:p>
          <a:p>
            <a:pPr marL="801688" lvl="1" indent="-257175" algn="just" defTabSz="914400">
              <a:lnSpc>
                <a:spcPts val="2000"/>
              </a:lnSpc>
              <a:buFont typeface="Arial" charset="0"/>
              <a:buChar char="•"/>
              <a:tabLst>
                <a:tab pos="447675" algn="l"/>
              </a:tabLst>
              <a:defRPr/>
            </a:pPr>
            <a:r>
              <a:rPr lang="es-ES" sz="1700">
                <a:solidFill>
                  <a:srgbClr val="000000"/>
                </a:solidFill>
                <a:latin typeface="Arial Black" pitchFamily="34" charset="0"/>
              </a:rPr>
              <a:t>Organización del primer día y flexibilización en el alumnado de Infantil que  lo requiera.</a:t>
            </a:r>
          </a:p>
          <a:p>
            <a:pPr marL="365125" indent="-365125" algn="just" defTabSz="914400">
              <a:lnSpc>
                <a:spcPts val="2000"/>
              </a:lnSpc>
              <a:buFont typeface="Arial" charset="0"/>
              <a:buAutoNum type="arabicPeriod"/>
              <a:tabLst>
                <a:tab pos="447675" algn="l"/>
              </a:tabLst>
              <a:defRPr/>
            </a:pPr>
            <a:r>
              <a:rPr lang="es-ES" sz="1700">
                <a:solidFill>
                  <a:srgbClr val="000000"/>
                </a:solidFill>
                <a:latin typeface="Arial Black" pitchFamily="34" charset="0"/>
                <a:cs typeface="Times New Roman" pitchFamily="18" charset="0"/>
              </a:rPr>
              <a:t>Reserva de horario de función directiva para reuniones.</a:t>
            </a:r>
          </a:p>
        </p:txBody>
      </p:sp>
      <p:sp>
        <p:nvSpPr>
          <p:cNvPr id="3077" name="4 Rectángulo"/>
          <p:cNvSpPr>
            <a:spLocks noChangeArrowheads="1"/>
          </p:cNvSpPr>
          <p:nvPr/>
        </p:nvSpPr>
        <p:spPr bwMode="auto">
          <a:xfrm>
            <a:off x="2484438" y="677863"/>
            <a:ext cx="4967287" cy="519112"/>
          </a:xfrm>
          <a:prstGeom prst="rect">
            <a:avLst/>
          </a:prstGeom>
          <a:solidFill>
            <a:srgbClr val="FFC000"/>
          </a:solidFill>
          <a:ln w="9525">
            <a:noFill/>
            <a:miter lim="800000"/>
            <a:headEnd/>
            <a:tailEnd/>
          </a:ln>
        </p:spPr>
        <p:txBody>
          <a:bodyPr>
            <a:spAutoFit/>
          </a:bodyPr>
          <a:lstStyle/>
          <a:p>
            <a:pPr algn="ctr" defTabSz="914400"/>
            <a:r>
              <a:rPr lang="es-ES" sz="2700">
                <a:solidFill>
                  <a:srgbClr val="000000"/>
                </a:solidFill>
                <a:latin typeface="Arial Black" pitchFamily="34" charset="0"/>
              </a:rPr>
              <a:t>Contenidos de la reunión</a:t>
            </a:r>
            <a:endParaRPr lang="es-ES" sz="2700">
              <a:solidFill>
                <a:schemeClr val="tx1"/>
              </a:solidFill>
              <a:latin typeface="Tahoma" pitchFamily="34" charset="0"/>
            </a:endParaRPr>
          </a:p>
        </p:txBody>
      </p:sp>
      <p:grpSp>
        <p:nvGrpSpPr>
          <p:cNvPr id="2" name="4 Grupo"/>
          <p:cNvGrpSpPr/>
          <p:nvPr/>
        </p:nvGrpSpPr>
        <p:grpSpPr>
          <a:xfrm>
            <a:off x="-108604" y="-27384"/>
            <a:ext cx="772642" cy="6957392"/>
            <a:chOff x="-1044624" y="-27384"/>
            <a:chExt cx="773113" cy="6957392"/>
          </a:xfrm>
          <a:scene3d>
            <a:camera prst="perspectiveFront" fov="5100000">
              <a:rot lat="0" lon="2100000" rev="0"/>
            </a:camera>
            <a:lightRig rig="flood" dir="t">
              <a:rot lat="0" lon="0" rev="13800000"/>
            </a:lightRig>
          </a:scene3d>
        </p:grpSpPr>
        <p:pic>
          <p:nvPicPr>
            <p:cNvPr id="6" name="Picture 1"/>
            <p:cNvPicPr>
              <a:picLocks noChangeAspect="1" noChangeArrowheads="1"/>
            </p:cNvPicPr>
            <p:nvPr/>
          </p:nvPicPr>
          <p:blipFill>
            <a:blip r:embed="rId2" cstate="print">
              <a:extLst>
                <a:ext uri="{28A0092B-C50C-407E-A947-70E740481C1C}"/>
              </a:extLst>
            </a:blip>
            <a:srcRect/>
            <a:stretch>
              <a:fillRect/>
            </a:stretch>
          </p:blipFill>
          <p:spPr bwMode="auto">
            <a:xfrm>
              <a:off x="-1044624" y="-27384"/>
              <a:ext cx="773113" cy="256490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7" name="Picture 11"/>
            <p:cNvPicPr>
              <a:picLocks noChangeAspect="1" noChangeArrowheads="1"/>
            </p:cNvPicPr>
            <p:nvPr/>
          </p:nvPicPr>
          <p:blipFill>
            <a:blip r:embed="rId2" cstate="print">
              <a:extLst>
                <a:ext uri="{28A0092B-C50C-407E-A947-70E740481C1C}"/>
              </a:extLst>
            </a:blip>
            <a:srcRect/>
            <a:stretch>
              <a:fillRect/>
            </a:stretch>
          </p:blipFill>
          <p:spPr bwMode="auto">
            <a:xfrm>
              <a:off x="-1044624" y="2492896"/>
              <a:ext cx="773113" cy="2314575"/>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8" name="Picture 2"/>
            <p:cNvPicPr>
              <a:picLocks noChangeAspect="1" noChangeArrowheads="1"/>
            </p:cNvPicPr>
            <p:nvPr/>
          </p:nvPicPr>
          <p:blipFill>
            <a:blip r:embed="rId2" cstate="print">
              <a:extLst>
                <a:ext uri="{28A0092B-C50C-407E-A947-70E740481C1C}"/>
              </a:extLst>
            </a:blip>
            <a:srcRect/>
            <a:stretch>
              <a:fillRect/>
            </a:stretch>
          </p:blipFill>
          <p:spPr bwMode="auto">
            <a:xfrm>
              <a:off x="-1044624" y="4725144"/>
              <a:ext cx="773113" cy="220486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grpSp>
      <p:sp>
        <p:nvSpPr>
          <p:cNvPr id="12" name="11 Marcador de número de diapositiva"/>
          <p:cNvSpPr txBox="1">
            <a:spLocks noGrp="1"/>
          </p:cNvSpPr>
          <p:nvPr/>
        </p:nvSpPr>
        <p:spPr>
          <a:xfrm>
            <a:off x="8693150" y="6381750"/>
            <a:ext cx="193675" cy="365125"/>
          </a:xfrm>
          <a:prstGeom prst="rect">
            <a:avLst/>
          </a:prstGeom>
          <a:noFill/>
        </p:spPr>
        <p:txBody>
          <a:bodyPr anchor="ctr"/>
          <a:lstStyle/>
          <a:p>
            <a:pPr algn="r" defTabSz="914400">
              <a:defRPr/>
            </a:pPr>
            <a:fld id="{79FB55D7-BC1F-493F-A270-A08696166E41}" type="slidenum">
              <a:rPr lang="es-ES" sz="1200">
                <a:solidFill>
                  <a:schemeClr val="tx1">
                    <a:tint val="75000"/>
                  </a:schemeClr>
                </a:solidFill>
                <a:latin typeface="Tahoma" pitchFamily="34" charset="0"/>
                <a:ea typeface="+mn-ea"/>
              </a:rPr>
              <a:pPr algn="r" defTabSz="914400">
                <a:defRPr/>
              </a:pPr>
              <a:t>2</a:t>
            </a:fld>
            <a:endParaRPr lang="es-ES" sz="1200" dirty="0">
              <a:solidFill>
                <a:schemeClr val="tx1">
                  <a:tint val="75000"/>
                </a:schemeClr>
              </a:solidFill>
              <a:latin typeface="Tahoma" pitchFamily="34" charset="0"/>
              <a:ea typeface="+mn-ea"/>
            </a:endParaRPr>
          </a:p>
        </p:txBody>
      </p:sp>
      <p:sp>
        <p:nvSpPr>
          <p:cNvPr id="3080" name="Rectangle 2"/>
          <p:cNvSpPr>
            <a:spLocks noChangeArrowheads="1"/>
          </p:cNvSpPr>
          <p:nvPr/>
        </p:nvSpPr>
        <p:spPr bwMode="auto">
          <a:xfrm>
            <a:off x="827088" y="1268413"/>
            <a:ext cx="8316912" cy="3233737"/>
          </a:xfrm>
          <a:prstGeom prst="rect">
            <a:avLst/>
          </a:prstGeom>
          <a:solidFill>
            <a:schemeClr val="accent1"/>
          </a:solidFill>
          <a:ln w="9525">
            <a:noFill/>
            <a:miter lim="800000"/>
            <a:headEnd/>
            <a:tailEnd/>
          </a:ln>
        </p:spPr>
        <p:txBody>
          <a:bodyPr lIns="90000" tIns="46800" rIns="90000" bIns="46800" anchor="ctr">
            <a:spAutoFit/>
          </a:bodyPr>
          <a:lstStyle/>
          <a:p>
            <a:pPr marL="450850" indent="-450850" algn="ctr">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FF0000"/>
                </a:solidFill>
                <a:latin typeface="Arial Black" pitchFamily="34" charset="0"/>
                <a:cs typeface="Times New Roman" pitchFamily="18" charset="0"/>
              </a:rPr>
              <a:t>Primera Parte</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Prioridades de la Consejería.</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Novedades y actuaciones destacables en este curso.</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Memoria de Autoevaluación: Seguimiento interno y supervisión. </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Actuación Homologada: La intervención de la inspección en los centros educativos y en las aulas desde factores clave.</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Desajustes observados en la aplicación del programa de gratuidad de los libros de texto para el curso escolar 2012/13. </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Orientaciones sobre elaboración de Horarios y Refuerzo Educativo.</a:t>
            </a:r>
          </a:p>
          <a:p>
            <a:pPr marL="450850" indent="-450850">
              <a:buFontTx/>
              <a:buAutoNum type="arabicPeriod"/>
              <a:tabLst>
                <a:tab pos="45085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1700">
                <a:solidFill>
                  <a:srgbClr val="006600"/>
                </a:solidFill>
                <a:latin typeface="Arial Black" pitchFamily="34" charset="0"/>
                <a:cs typeface="Times New Roman" pitchFamily="18" charset="0"/>
              </a:rPr>
              <a:t>Seguimiento de los centros, en los que se realizó la actuación prioritaria en cursos anteriores.</a:t>
            </a:r>
          </a:p>
        </p:txBody>
      </p:sp>
      <p:sp>
        <p:nvSpPr>
          <p:cNvPr id="3081" name="3 Rectángulo"/>
          <p:cNvSpPr>
            <a:spLocks noChangeArrowheads="1"/>
          </p:cNvSpPr>
          <p:nvPr/>
        </p:nvSpPr>
        <p:spPr bwMode="auto">
          <a:xfrm>
            <a:off x="4211638" y="6546850"/>
            <a:ext cx="3509962" cy="338138"/>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txBox="1">
            <a:spLocks noGrp="1"/>
          </p:cNvSpPr>
          <p:nvPr/>
        </p:nvSpPr>
        <p:spPr>
          <a:xfrm>
            <a:off x="6553200" y="6356350"/>
            <a:ext cx="2133600" cy="365125"/>
          </a:xfrm>
          <a:prstGeom prst="rect">
            <a:avLst/>
          </a:prstGeom>
          <a:noFill/>
        </p:spPr>
        <p:txBody>
          <a:bodyPr anchor="ctr"/>
          <a:lstStyle/>
          <a:p>
            <a:pPr algn="r" defTabSz="914400">
              <a:defRPr/>
            </a:pPr>
            <a:fld id="{C39D764D-EBED-43B0-AA71-0686D8D2CA6B}" type="slidenum">
              <a:rPr lang="es-ES" sz="1200">
                <a:solidFill>
                  <a:schemeClr val="tx1">
                    <a:tint val="75000"/>
                  </a:schemeClr>
                </a:solidFill>
                <a:latin typeface="Tahoma" pitchFamily="34" charset="0"/>
                <a:ea typeface="+mn-ea"/>
              </a:rPr>
              <a:pPr algn="r" defTabSz="914400">
                <a:defRPr/>
              </a:pPr>
              <a:t>20</a:t>
            </a:fld>
            <a:endParaRPr lang="es-ES" sz="1200">
              <a:solidFill>
                <a:schemeClr val="tx1">
                  <a:tint val="75000"/>
                </a:schemeClr>
              </a:solidFill>
              <a:latin typeface="Tahoma" pitchFamily="34" charset="0"/>
              <a:ea typeface="+mn-ea"/>
            </a:endParaRPr>
          </a:p>
        </p:txBody>
      </p:sp>
      <p:grpSp>
        <p:nvGrpSpPr>
          <p:cNvPr id="3" name="34 Grupo"/>
          <p:cNvGrpSpPr/>
          <p:nvPr/>
        </p:nvGrpSpPr>
        <p:grpSpPr>
          <a:xfrm>
            <a:off x="-108604" y="-27384"/>
            <a:ext cx="772642" cy="6957392"/>
            <a:chOff x="-1044624" y="-27384"/>
            <a:chExt cx="773113" cy="6957392"/>
          </a:xfrm>
          <a:scene3d>
            <a:camera prst="perspectiveFront" fov="5100000">
              <a:rot lat="0" lon="2100000" rev="0"/>
            </a:camera>
            <a:lightRig rig="flood" dir="t">
              <a:rot lat="0" lon="0" rev="13800000"/>
            </a:lightRig>
          </a:scene3d>
        </p:grpSpPr>
        <p:pic>
          <p:nvPicPr>
            <p:cNvPr id="4" name="Picture 1"/>
            <p:cNvPicPr>
              <a:picLocks noChangeAspect="1" noChangeArrowheads="1"/>
            </p:cNvPicPr>
            <p:nvPr/>
          </p:nvPicPr>
          <p:blipFill>
            <a:blip r:embed="rId3" cstate="print">
              <a:extLst>
                <a:ext uri="{28A0092B-C50C-407E-A947-70E740481C1C}"/>
              </a:extLst>
            </a:blip>
            <a:srcRect/>
            <a:stretch>
              <a:fillRect/>
            </a:stretch>
          </p:blipFill>
          <p:spPr bwMode="auto">
            <a:xfrm>
              <a:off x="-1044624" y="-27384"/>
              <a:ext cx="773113" cy="256490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5" name="Picture 11"/>
            <p:cNvPicPr>
              <a:picLocks noChangeAspect="1" noChangeArrowheads="1"/>
            </p:cNvPicPr>
            <p:nvPr/>
          </p:nvPicPr>
          <p:blipFill>
            <a:blip r:embed="rId3" cstate="print">
              <a:extLst>
                <a:ext uri="{28A0092B-C50C-407E-A947-70E740481C1C}"/>
              </a:extLst>
            </a:blip>
            <a:srcRect/>
            <a:stretch>
              <a:fillRect/>
            </a:stretch>
          </p:blipFill>
          <p:spPr bwMode="auto">
            <a:xfrm>
              <a:off x="-1044624" y="2492896"/>
              <a:ext cx="773113" cy="2314575"/>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6" name="Picture 2"/>
            <p:cNvPicPr>
              <a:picLocks noChangeAspect="1" noChangeArrowheads="1"/>
            </p:cNvPicPr>
            <p:nvPr/>
          </p:nvPicPr>
          <p:blipFill>
            <a:blip r:embed="rId3" cstate="print">
              <a:extLst>
                <a:ext uri="{28A0092B-C50C-407E-A947-70E740481C1C}"/>
              </a:extLst>
            </a:blip>
            <a:srcRect/>
            <a:stretch>
              <a:fillRect/>
            </a:stretch>
          </p:blipFill>
          <p:spPr bwMode="auto">
            <a:xfrm>
              <a:off x="-1044624" y="4725144"/>
              <a:ext cx="773113" cy="220486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grpSp>
      <p:pic>
        <p:nvPicPr>
          <p:cNvPr id="7" name="Picture 3"/>
          <p:cNvPicPr>
            <a:picLocks noChangeAspect="1" noChangeArrowheads="1"/>
          </p:cNvPicPr>
          <p:nvPr/>
        </p:nvPicPr>
        <p:blipFill>
          <a:blip r:embed="rId4" cstate="print">
            <a:extLst>
              <a:ext uri="{BEBA8EAE-BF5A-486C-A8C5-ECC9F3942E4B}"/>
              <a:ext uri="{28A0092B-C50C-407E-A947-70E740481C1C}"/>
            </a:extLst>
          </a:blip>
          <a:srcRect/>
          <a:stretch>
            <a:fillRect/>
          </a:stretch>
        </p:blipFill>
        <p:spPr bwMode="auto">
          <a:xfrm>
            <a:off x="8028232" y="9744"/>
            <a:ext cx="1079808" cy="826968"/>
          </a:xfrm>
          <a:prstGeom prst="rect">
            <a:avLst/>
          </a:prstGeom>
          <a:noFill/>
          <a:ln w="3240">
            <a:noFill/>
            <a:miter lim="800000"/>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a:extLst>
            <a:ext uri="{909E8E84-426E-40DD-AFC4-6F175D3DCCD1}"/>
          </a:extLst>
        </p:spPr>
      </p:pic>
      <p:sp>
        <p:nvSpPr>
          <p:cNvPr id="8" name="1 Marcador de número de diapositiva"/>
          <p:cNvSpPr txBox="1">
            <a:spLocks/>
          </p:cNvSpPr>
          <p:nvPr/>
        </p:nvSpPr>
        <p:spPr>
          <a:xfrm>
            <a:off x="6553200" y="6356350"/>
            <a:ext cx="2133600" cy="365125"/>
          </a:xfrm>
          <a:prstGeom prst="rect">
            <a:avLst/>
          </a:prstGeom>
        </p:spPr>
        <p:txBody>
          <a:bodyPr anchor="ctr"/>
          <a:lstStyle/>
          <a:p>
            <a:pPr algn="r" defTabSz="914400">
              <a:defRPr/>
            </a:pPr>
            <a:fld id="{76011C51-7AF1-49E9-911B-57195DC50E2A}" type="slidenum">
              <a:rPr lang="es-ES" sz="1200">
                <a:solidFill>
                  <a:schemeClr val="tx1">
                    <a:tint val="75000"/>
                  </a:schemeClr>
                </a:solidFill>
                <a:latin typeface="Tahoma" pitchFamily="34" charset="0"/>
                <a:ea typeface="+mn-ea"/>
              </a:rPr>
              <a:pPr algn="r" defTabSz="914400">
                <a:defRPr/>
              </a:pPr>
              <a:t>20</a:t>
            </a:fld>
            <a:endParaRPr lang="es-ES" sz="1200">
              <a:solidFill>
                <a:schemeClr val="tx1">
                  <a:tint val="75000"/>
                </a:schemeClr>
              </a:solidFill>
              <a:latin typeface="Tahoma" pitchFamily="34" charset="0"/>
              <a:ea typeface="+mn-ea"/>
            </a:endParaRPr>
          </a:p>
        </p:txBody>
      </p:sp>
      <p:sp>
        <p:nvSpPr>
          <p:cNvPr id="17415" name="20 Rectángulo"/>
          <p:cNvSpPr>
            <a:spLocks noChangeArrowheads="1"/>
          </p:cNvSpPr>
          <p:nvPr/>
        </p:nvSpPr>
        <p:spPr bwMode="auto">
          <a:xfrm>
            <a:off x="915988" y="1649413"/>
            <a:ext cx="8043862" cy="4587875"/>
          </a:xfrm>
          <a:prstGeom prst="rect">
            <a:avLst/>
          </a:prstGeom>
          <a:noFill/>
          <a:ln w="9525">
            <a:noFill/>
            <a:miter lim="800000"/>
            <a:headEnd/>
            <a:tailEnd/>
          </a:ln>
        </p:spPr>
        <p:txBody>
          <a:bodyPr>
            <a:spAutoFit/>
          </a:bodyPr>
          <a:lstStyle/>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Criterios de selección del alumnado de Refuerzo Educativo</a:t>
            </a:r>
          </a:p>
          <a:p>
            <a:pPr marL="800100" lvl="2" indent="-342900" algn="just" defTabSz="914400">
              <a:lnSpc>
                <a:spcPts val="2200"/>
              </a:lnSpc>
              <a:buFont typeface="+mj-lt"/>
              <a:buAutoNum type="alphaLcPeriod"/>
              <a:tabLst>
                <a:tab pos="0" algn="l"/>
              </a:tabLst>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Alumnado con Áreas o materias pendientes</a:t>
            </a:r>
          </a:p>
          <a:p>
            <a:pPr marL="800100" lvl="2" indent="-342900" algn="just" defTabSz="914400">
              <a:lnSpc>
                <a:spcPts val="2200"/>
              </a:lnSpc>
              <a:buFont typeface="+mj-lt"/>
              <a:buAutoNum type="alphaLcPeriod"/>
              <a:tabLst>
                <a:tab pos="0" algn="l"/>
              </a:tabLst>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Bajos resultados PED</a:t>
            </a:r>
          </a:p>
          <a:p>
            <a:pPr marL="800100" lvl="2" indent="-342900" algn="just" defTabSz="914400">
              <a:lnSpc>
                <a:spcPts val="2200"/>
              </a:lnSpc>
              <a:buFont typeface="+mj-lt"/>
              <a:buAutoNum type="alphaLcPeriod"/>
              <a:tabLst>
                <a:tab pos="0" algn="l"/>
              </a:tabLst>
              <a:defRPr/>
            </a:pP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Bajos resultados Pruebas </a:t>
            </a:r>
            <a:r>
              <a:rPr lang="es-ES" sz="16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Escala</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Criterios de asignación del profesorado de Refuerzo</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Criterios </a:t>
            </a: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de organización del Refuerzo.</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Supervisión de producciones del alumnado.</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Programación y materiales didácticos que se utilizan en el proceso de enseñanza aprendizaje (Currículo).</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Alumnado que atiende el profesorado a tiempo completo: Coordinación con tutores, contenidos básicos, metodología, evaluación.</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Atención del profesorado al alumnado de Refuerzo: Concentración de horas.</a:t>
            </a:r>
          </a:p>
          <a:p>
            <a:pPr marL="457200" lvl="1" indent="-457200" algn="just" defTabSz="914400">
              <a:lnSpc>
                <a:spcPts val="2200"/>
              </a:lnSpc>
              <a:buFont typeface="+mj-lt"/>
              <a:buAutoNum type="arabicPeriod"/>
              <a:tabLst>
                <a:tab pos="0" algn="l"/>
              </a:tabLst>
              <a:defRPr/>
            </a:pPr>
            <a:r>
              <a:rPr lang="es-ES" sz="1800" b="1" dirty="0">
                <a:solidFill>
                  <a:schemeClr val="tx1"/>
                </a:solidFill>
                <a:effectLst>
                  <a:outerShdw blurRad="38100" dist="38100" dir="2700000" algn="tl">
                    <a:srgbClr val="C0C0C0"/>
                  </a:outerShdw>
                </a:effectLst>
                <a:latin typeface="Abadi MT Condensed Light" pitchFamily="34" charset="0"/>
                <a:ea typeface="MS PGothic" pitchFamily="34" charset="-128"/>
                <a:cs typeface="ＭＳ Ｐゴシック" charset="-128"/>
              </a:rPr>
              <a:t>Agrupamientos flexibles, desdobles y otras formas de organización no discriminatorias.</a:t>
            </a:r>
          </a:p>
        </p:txBody>
      </p:sp>
      <p:sp>
        <p:nvSpPr>
          <p:cNvPr id="21511" name="12 Rectángulo"/>
          <p:cNvSpPr>
            <a:spLocks noChangeArrowheads="1"/>
          </p:cNvSpPr>
          <p:nvPr/>
        </p:nvSpPr>
        <p:spPr bwMode="auto">
          <a:xfrm>
            <a:off x="1187450" y="115888"/>
            <a:ext cx="6264275" cy="831850"/>
          </a:xfrm>
          <a:prstGeom prst="rect">
            <a:avLst/>
          </a:prstGeom>
          <a:noFill/>
          <a:ln w="9525">
            <a:noFill/>
            <a:miter lim="800000"/>
            <a:headEnd/>
            <a:tailEnd/>
          </a:ln>
        </p:spPr>
        <p:txBody>
          <a:bodyPr>
            <a:spAutoFit/>
          </a:bodyPr>
          <a:lstStyle/>
          <a:p>
            <a:pPr algn="r">
              <a:tabLst>
                <a:tab pos="0" algn="l"/>
                <a:tab pos="1751013" algn="l"/>
                <a:tab pos="2665413" algn="l"/>
                <a:tab pos="3579813" algn="l"/>
                <a:tab pos="4494213" algn="l"/>
                <a:tab pos="5408613" algn="l"/>
                <a:tab pos="6323013" algn="l"/>
                <a:tab pos="7237413" algn="l"/>
                <a:tab pos="8151813" algn="l"/>
                <a:tab pos="9066213" algn="l"/>
                <a:tab pos="9980613" algn="l"/>
                <a:tab pos="10895013" algn="l"/>
              </a:tabLst>
            </a:pPr>
            <a:r>
              <a:rPr lang="es-ES" sz="2400">
                <a:solidFill>
                  <a:srgbClr val="006600"/>
                </a:solidFill>
                <a:latin typeface="Arial Black" pitchFamily="34" charset="0"/>
                <a:cs typeface="Times New Roman" pitchFamily="18" charset="0"/>
              </a:rPr>
              <a:t>Orientaciones sobre organización del Refuerzo Educativo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Rectángulo"/>
          <p:cNvSpPr>
            <a:spLocks noChangeArrowheads="1"/>
          </p:cNvSpPr>
          <p:nvPr/>
        </p:nvSpPr>
        <p:spPr bwMode="auto">
          <a:xfrm>
            <a:off x="684213" y="2459038"/>
            <a:ext cx="8459787" cy="2554287"/>
          </a:xfrm>
          <a:prstGeom prst="rect">
            <a:avLst/>
          </a:prstGeom>
          <a:noFill/>
          <a:ln w="9525">
            <a:noFill/>
            <a:miter lim="800000"/>
            <a:headEnd/>
            <a:tailEnd/>
          </a:ln>
        </p:spPr>
        <p:txBody>
          <a:bodyPr>
            <a:spAutoFit/>
          </a:bodyPr>
          <a:lstStyle/>
          <a:p>
            <a:pPr algn="ctr">
              <a:tabLst>
                <a:tab pos="1751013" algn="l"/>
                <a:tab pos="2665413" algn="l"/>
                <a:tab pos="3579813" algn="l"/>
                <a:tab pos="4494213" algn="l"/>
                <a:tab pos="5408613" algn="l"/>
                <a:tab pos="6323013" algn="l"/>
                <a:tab pos="7237413" algn="l"/>
                <a:tab pos="8151813" algn="l"/>
                <a:tab pos="9066213" algn="l"/>
                <a:tab pos="9980613" algn="l"/>
                <a:tab pos="10895013" algn="l"/>
              </a:tabLst>
            </a:pPr>
            <a:r>
              <a:rPr lang="es-ES" sz="4000">
                <a:solidFill>
                  <a:srgbClr val="006600"/>
                </a:solidFill>
                <a:latin typeface="Arial Black" pitchFamily="34" charset="0"/>
                <a:cs typeface="Times New Roman" pitchFamily="18" charset="0"/>
                <a:hlinkClick r:id="rId2" action="ppaction://hlinkpres?slideindex=1&amp;slidetitle="/>
              </a:rPr>
              <a:t>Seguimiento de los centros, en los que se realizó la actuación prioritaria en cursos anteriores</a:t>
            </a:r>
            <a:endParaRPr lang="es-ES" sz="4000">
              <a:solidFill>
                <a:srgbClr val="006600"/>
              </a:solidFill>
              <a:latin typeface="Arial Black"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24 Grupo"/>
          <p:cNvGrpSpPr>
            <a:grpSpLocks/>
          </p:cNvGrpSpPr>
          <p:nvPr/>
        </p:nvGrpSpPr>
        <p:grpSpPr bwMode="auto">
          <a:xfrm>
            <a:off x="3223685" y="2294335"/>
            <a:ext cx="3238500" cy="614363"/>
            <a:chOff x="2417763" y="3059113"/>
            <a:chExt cx="2428875" cy="819150"/>
          </a:xfrm>
        </p:grpSpPr>
        <p:cxnSp>
          <p:nvCxnSpPr>
            <p:cNvPr id="138" name="137 Conector recto"/>
            <p:cNvCxnSpPr/>
            <p:nvPr/>
          </p:nvCxnSpPr>
          <p:spPr>
            <a:xfrm>
              <a:off x="3573463" y="3059113"/>
              <a:ext cx="0" cy="32385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3" name="72 Grupo"/>
            <p:cNvGrpSpPr>
              <a:grpSpLocks/>
            </p:cNvGrpSpPr>
            <p:nvPr/>
          </p:nvGrpSpPr>
          <p:grpSpPr bwMode="auto">
            <a:xfrm>
              <a:off x="2417763" y="3257550"/>
              <a:ext cx="2428875" cy="620713"/>
              <a:chOff x="2417763" y="2286000"/>
              <a:chExt cx="2428875" cy="620713"/>
            </a:xfrm>
          </p:grpSpPr>
          <p:sp>
            <p:nvSpPr>
              <p:cNvPr id="2071" name="Rectangle 4"/>
              <p:cNvSpPr>
                <a:spLocks noChangeArrowheads="1"/>
              </p:cNvSpPr>
              <p:nvPr/>
            </p:nvSpPr>
            <p:spPr bwMode="auto">
              <a:xfrm>
                <a:off x="2632075" y="2286000"/>
                <a:ext cx="2006600" cy="620713"/>
              </a:xfrm>
              <a:prstGeom prst="rect">
                <a:avLst/>
              </a:prstGeom>
              <a:solidFill>
                <a:schemeClr val="accent1"/>
              </a:solidFill>
              <a:ln w="9525">
                <a:noFill/>
                <a:miter lim="800000"/>
                <a:headEnd/>
                <a:tailEnd/>
              </a:ln>
            </p:spPr>
            <p:txBody>
              <a:bodyPr wrap="none" anchor="ctr"/>
              <a:lstStyle/>
              <a:p>
                <a:endParaRPr lang="es-ES"/>
              </a:p>
            </p:txBody>
          </p:sp>
          <p:sp>
            <p:nvSpPr>
              <p:cNvPr id="2072" name="Text Box 6"/>
              <p:cNvSpPr txBox="1">
                <a:spLocks noChangeArrowheads="1"/>
              </p:cNvSpPr>
              <p:nvPr/>
            </p:nvSpPr>
            <p:spPr bwMode="auto">
              <a:xfrm>
                <a:off x="2417763" y="2333625"/>
                <a:ext cx="2428875" cy="410369"/>
              </a:xfrm>
              <a:prstGeom prst="rect">
                <a:avLst/>
              </a:prstGeom>
              <a:noFill/>
              <a:ln w="9525">
                <a:noFill/>
                <a:miter lim="800000"/>
                <a:headEnd/>
                <a:tailEnd/>
              </a:ln>
            </p:spPr>
            <p:txBody>
              <a:bodyPr>
                <a:spAutoFit/>
              </a:bodyPr>
              <a:lstStyle/>
              <a:p>
                <a:pPr algn="ctr"/>
                <a:r>
                  <a:rPr lang="es-ES" sz="1400" dirty="0">
                    <a:solidFill>
                      <a:schemeClr val="tx1"/>
                    </a:solidFill>
                    <a:latin typeface="Arial Black" pitchFamily="34" charset="0"/>
                  </a:rPr>
                  <a:t>ACCIONES DE SEGUIMIENTO</a:t>
                </a:r>
              </a:p>
            </p:txBody>
          </p:sp>
        </p:grpSp>
      </p:grpSp>
      <p:sp>
        <p:nvSpPr>
          <p:cNvPr id="2051" name="Text Box 117"/>
          <p:cNvSpPr txBox="1">
            <a:spLocks noChangeArrowheads="1"/>
          </p:cNvSpPr>
          <p:nvPr/>
        </p:nvSpPr>
        <p:spPr bwMode="auto">
          <a:xfrm>
            <a:off x="-35984" y="-27384"/>
            <a:ext cx="9215968" cy="424732"/>
          </a:xfrm>
          <a:prstGeom prst="rect">
            <a:avLst/>
          </a:prstGeom>
          <a:gradFill rotWithShape="0">
            <a:gsLst>
              <a:gs pos="0">
                <a:srgbClr val="CCFF66"/>
              </a:gs>
              <a:gs pos="50000">
                <a:srgbClr val="E3FFAB"/>
              </a:gs>
              <a:gs pos="100000">
                <a:srgbClr val="CCFF66"/>
              </a:gs>
            </a:gsLst>
            <a:lin ang="18900000" scaled="1"/>
          </a:gradFill>
          <a:ln w="9525">
            <a:noFill/>
            <a:miter lim="800000"/>
            <a:headEnd/>
            <a:tailEnd/>
          </a:ln>
        </p:spPr>
        <p:txBody>
          <a:bodyPr>
            <a:spAutoFit/>
          </a:bodyPr>
          <a:lstStyle/>
          <a:p>
            <a:pPr algn="ctr">
              <a:lnSpc>
                <a:spcPct val="90000"/>
              </a:lnSpc>
            </a:pPr>
            <a:r>
              <a:rPr lang="es-ES" sz="1200" dirty="0">
                <a:solidFill>
                  <a:schemeClr val="tx1"/>
                </a:solidFill>
                <a:latin typeface="Arial Black" pitchFamily="34" charset="0"/>
              </a:rPr>
              <a:t>SEGUIMIENTO DE LOS CENTROS, EN LOS QUE SE REALIZÓ LA ACTUACIÓN PRIORITARIA EN CURSOS ANTERIORES</a:t>
            </a:r>
          </a:p>
        </p:txBody>
      </p:sp>
      <p:grpSp>
        <p:nvGrpSpPr>
          <p:cNvPr id="4" name="25 Grupo"/>
          <p:cNvGrpSpPr>
            <a:grpSpLocks/>
          </p:cNvGrpSpPr>
          <p:nvPr/>
        </p:nvGrpSpPr>
        <p:grpSpPr bwMode="auto">
          <a:xfrm>
            <a:off x="251885" y="3143250"/>
            <a:ext cx="4127500" cy="3434340"/>
            <a:chOff x="188913" y="4190379"/>
            <a:chExt cx="3095625" cy="4579596"/>
          </a:xfrm>
        </p:grpSpPr>
        <p:sp>
          <p:nvSpPr>
            <p:cNvPr id="2067" name="Text Box 118"/>
            <p:cNvSpPr txBox="1">
              <a:spLocks noChangeArrowheads="1"/>
            </p:cNvSpPr>
            <p:nvPr/>
          </p:nvSpPr>
          <p:spPr bwMode="auto">
            <a:xfrm>
              <a:off x="188913" y="4809505"/>
              <a:ext cx="3095625" cy="3960470"/>
            </a:xfrm>
            <a:prstGeom prst="rect">
              <a:avLst/>
            </a:prstGeom>
            <a:solidFill>
              <a:srgbClr val="FFC000"/>
            </a:solidFill>
            <a:ln w="9525">
              <a:noFill/>
              <a:miter lim="800000"/>
              <a:headEnd/>
              <a:tailEnd/>
            </a:ln>
          </p:spPr>
          <p:txBody>
            <a:bodyPr>
              <a:spAutoFit/>
            </a:bodyPr>
            <a:lstStyle/>
            <a:p>
              <a:pPr marL="228600" indent="-228600" eaLnBrk="0" hangingPunct="0">
                <a:buFont typeface="Wingdings" pitchFamily="2" charset="2"/>
                <a:buAutoNum type="alphaLcPeriod"/>
                <a:tabLst>
                  <a:tab pos="228600" algn="l"/>
                </a:tabLst>
              </a:pPr>
              <a:r>
                <a:rPr lang="es-ES" altLang="zh-CN" sz="1100" b="1" dirty="0">
                  <a:solidFill>
                    <a:schemeClr val="tx1"/>
                  </a:solidFill>
                  <a:latin typeface="Arial Black" pitchFamily="34" charset="0"/>
                  <a:ea typeface="SimSun" pitchFamily="2" charset="-122"/>
                </a:rPr>
                <a:t>Supervisión de Memoria de Autoevaluación del curso (Séneca) y propuestas de mejora planteadas. Devolución de la información.</a:t>
              </a:r>
            </a:p>
            <a:p>
              <a:pPr marL="228600" indent="-228600" eaLnBrk="0" hangingPunct="0">
                <a:buFont typeface="Wingdings" pitchFamily="2" charset="2"/>
                <a:buAutoNum type="alphaLcPeriod"/>
                <a:tabLst>
                  <a:tab pos="228600" algn="l"/>
                </a:tabLst>
              </a:pPr>
              <a:r>
                <a:rPr lang="es-ES" altLang="zh-CN" sz="1100" b="1" dirty="0">
                  <a:solidFill>
                    <a:schemeClr val="tx1"/>
                  </a:solidFill>
                  <a:latin typeface="Arial Black" pitchFamily="34" charset="0"/>
                  <a:ea typeface="SimSun" pitchFamily="2" charset="-122"/>
                </a:rPr>
                <a:t>Incluir información de la actuación en reuniones con </a:t>
              </a:r>
              <a:r>
                <a:rPr lang="es-ES" altLang="zh-CN" sz="1100" b="1" dirty="0" err="1">
                  <a:solidFill>
                    <a:schemeClr val="tx1"/>
                  </a:solidFill>
                  <a:latin typeface="Arial Black" pitchFamily="34" charset="0"/>
                  <a:ea typeface="SimSun" pitchFamily="2" charset="-122"/>
                </a:rPr>
                <a:t>eq</a:t>
              </a:r>
              <a:r>
                <a:rPr lang="es-ES" altLang="zh-CN" sz="1100" b="1" dirty="0">
                  <a:solidFill>
                    <a:schemeClr val="tx1"/>
                  </a:solidFill>
                  <a:latin typeface="Arial Black" pitchFamily="34" charset="0"/>
                  <a:ea typeface="SimSun" pitchFamily="2" charset="-122"/>
                </a:rPr>
                <a:t>. directivos, enfatizando la importancia de esta actuación y concretando aspectos relevantes de la misma.</a:t>
              </a:r>
            </a:p>
            <a:p>
              <a:pPr marL="228600" indent="-228600" eaLnBrk="0" hangingPunct="0">
                <a:buFont typeface="Wingdings" pitchFamily="2" charset="2"/>
                <a:buAutoNum type="alphaLcPeriod"/>
                <a:tabLst>
                  <a:tab pos="228600" algn="l"/>
                </a:tabLst>
              </a:pPr>
              <a:r>
                <a:rPr lang="es-ES" altLang="zh-CN" sz="1100" b="1" dirty="0">
                  <a:solidFill>
                    <a:schemeClr val="tx1"/>
                  </a:solidFill>
                  <a:latin typeface="Arial Black" pitchFamily="34" charset="0"/>
                  <a:ea typeface="SimSun" pitchFamily="2" charset="-122"/>
                </a:rPr>
                <a:t>Análisis de información y de resultados, detectando disfunciones o aspectos mejorables de los mismos</a:t>
              </a:r>
            </a:p>
            <a:p>
              <a:pPr marL="228600" indent="-228600" eaLnBrk="0" hangingPunct="0">
                <a:buFont typeface="Wingdings" pitchFamily="2" charset="2"/>
                <a:buAutoNum type="alphaLcPeriod"/>
                <a:tabLst>
                  <a:tab pos="228600" algn="l"/>
                </a:tabLst>
              </a:pPr>
              <a:r>
                <a:rPr lang="es-ES" altLang="zh-CN" sz="1100" b="1" dirty="0">
                  <a:solidFill>
                    <a:schemeClr val="tx1"/>
                  </a:solidFill>
                  <a:latin typeface="Arial Black" pitchFamily="34" charset="0"/>
                  <a:ea typeface="SimSun" pitchFamily="2" charset="-122"/>
                </a:rPr>
                <a:t>Reuniones sectoriales con los Equipos directivos afectados, para recoger información sobre los procesos de mejora aplicados y seguimiento realizado.</a:t>
              </a:r>
            </a:p>
            <a:p>
              <a:pPr marL="228600" indent="-228600" eaLnBrk="0" hangingPunct="0">
                <a:buFont typeface="Wingdings" pitchFamily="2" charset="2"/>
                <a:buAutoNum type="alphaLcPeriod"/>
                <a:tabLst>
                  <a:tab pos="228600" algn="l"/>
                </a:tabLst>
              </a:pPr>
              <a:r>
                <a:rPr lang="es-ES" altLang="zh-CN" sz="1100" b="1" dirty="0">
                  <a:solidFill>
                    <a:schemeClr val="tx1"/>
                  </a:solidFill>
                  <a:latin typeface="Arial Black" pitchFamily="34" charset="0"/>
                  <a:ea typeface="SimSun" pitchFamily="2" charset="-122"/>
                </a:rPr>
                <a:t>Planificar en equipo visitas a centros/aulas, en función de los resultados, de los análisis anteriores o a solicitud del Educación</a:t>
              </a:r>
            </a:p>
          </p:txBody>
        </p:sp>
        <p:sp>
          <p:nvSpPr>
            <p:cNvPr id="2068" name="Text Box 5"/>
            <p:cNvSpPr txBox="1">
              <a:spLocks noChangeArrowheads="1"/>
            </p:cNvSpPr>
            <p:nvPr/>
          </p:nvSpPr>
          <p:spPr bwMode="auto">
            <a:xfrm>
              <a:off x="692150" y="4190379"/>
              <a:ext cx="1701800" cy="595097"/>
            </a:xfrm>
            <a:prstGeom prst="rect">
              <a:avLst/>
            </a:prstGeom>
            <a:solidFill>
              <a:srgbClr val="FFFF99"/>
            </a:solidFill>
            <a:ln w="9525">
              <a:noFill/>
              <a:miter lim="800000"/>
              <a:headEnd/>
              <a:tailEnd/>
            </a:ln>
          </p:spPr>
          <p:txBody>
            <a:bodyPr>
              <a:spAutoFit/>
            </a:bodyPr>
            <a:lstStyle/>
            <a:p>
              <a:pPr algn="ctr"/>
              <a:r>
                <a:rPr lang="es-ES" sz="1200" b="1" dirty="0">
                  <a:solidFill>
                    <a:srgbClr val="FF0000"/>
                  </a:solidFill>
                </a:rPr>
                <a:t>GENERALES</a:t>
              </a:r>
            </a:p>
            <a:p>
              <a:pPr algn="ctr"/>
              <a:r>
                <a:rPr lang="es-ES" sz="1100" b="1" dirty="0">
                  <a:solidFill>
                    <a:srgbClr val="FF0000"/>
                  </a:solidFill>
                </a:rPr>
                <a:t>(Servicio y reuniones)</a:t>
              </a:r>
            </a:p>
          </p:txBody>
        </p:sp>
      </p:grpSp>
      <p:grpSp>
        <p:nvGrpSpPr>
          <p:cNvPr id="5" name="26 Grupo"/>
          <p:cNvGrpSpPr>
            <a:grpSpLocks/>
          </p:cNvGrpSpPr>
          <p:nvPr/>
        </p:nvGrpSpPr>
        <p:grpSpPr bwMode="auto">
          <a:xfrm>
            <a:off x="5147733" y="3127774"/>
            <a:ext cx="3744384" cy="2009525"/>
            <a:chOff x="3861073" y="4170987"/>
            <a:chExt cx="2808287" cy="2680282"/>
          </a:xfrm>
        </p:grpSpPr>
        <p:sp>
          <p:nvSpPr>
            <p:cNvPr id="2065" name="Text Box 5"/>
            <p:cNvSpPr txBox="1">
              <a:spLocks noChangeArrowheads="1"/>
            </p:cNvSpPr>
            <p:nvPr/>
          </p:nvSpPr>
          <p:spPr bwMode="auto">
            <a:xfrm>
              <a:off x="4797698" y="4170987"/>
              <a:ext cx="1366837" cy="615764"/>
            </a:xfrm>
            <a:prstGeom prst="rect">
              <a:avLst/>
            </a:prstGeom>
            <a:solidFill>
              <a:srgbClr val="CCCC00"/>
            </a:solidFill>
            <a:ln w="9525">
              <a:noFill/>
              <a:miter lim="800000"/>
              <a:headEnd/>
              <a:tailEnd/>
            </a:ln>
          </p:spPr>
          <p:txBody>
            <a:bodyPr>
              <a:spAutoFit/>
            </a:bodyPr>
            <a:lstStyle/>
            <a:p>
              <a:pPr algn="ctr"/>
              <a:r>
                <a:rPr lang="es-ES" sz="1200" b="1" dirty="0">
                  <a:solidFill>
                    <a:srgbClr val="FF0000"/>
                  </a:solidFill>
                </a:rPr>
                <a:t>ESPECÍFICAS</a:t>
              </a:r>
            </a:p>
            <a:p>
              <a:pPr algn="ctr"/>
              <a:r>
                <a:rPr lang="es-ES" sz="1200" b="1" dirty="0">
                  <a:solidFill>
                    <a:srgbClr val="FF0000"/>
                  </a:solidFill>
                </a:rPr>
                <a:t>(En los centros)</a:t>
              </a:r>
            </a:p>
          </p:txBody>
        </p:sp>
        <p:sp>
          <p:nvSpPr>
            <p:cNvPr id="2066" name="Text Box 118"/>
            <p:cNvSpPr txBox="1">
              <a:spLocks noChangeArrowheads="1"/>
            </p:cNvSpPr>
            <p:nvPr/>
          </p:nvSpPr>
          <p:spPr bwMode="auto">
            <a:xfrm>
              <a:off x="3861073" y="4921876"/>
              <a:ext cx="2808287" cy="1929393"/>
            </a:xfrm>
            <a:prstGeom prst="rect">
              <a:avLst/>
            </a:prstGeom>
            <a:solidFill>
              <a:srgbClr val="FFC000"/>
            </a:solidFill>
            <a:ln w="9525">
              <a:noFill/>
              <a:miter lim="800000"/>
              <a:headEnd/>
              <a:tailEnd/>
            </a:ln>
          </p:spPr>
          <p:txBody>
            <a:bodyPr>
              <a:spAutoFit/>
            </a:bodyPr>
            <a:lstStyle/>
            <a:p>
              <a:pPr marL="228600" indent="-228600">
                <a:buFont typeface="Wingdings" pitchFamily="2" charset="2"/>
                <a:buAutoNum type="alphaLcPeriod"/>
              </a:pPr>
              <a:r>
                <a:rPr lang="es-ES" sz="1100" b="1" dirty="0">
                  <a:solidFill>
                    <a:schemeClr val="tx1"/>
                  </a:solidFill>
                  <a:latin typeface="Arial Black" pitchFamily="34" charset="0"/>
                </a:rPr>
                <a:t>Visitas a los centros: Reunión con Equipo directivo, visita a las aulas, entrevista con profesorado, reuniones con Equipos de Ciclo/</a:t>
              </a:r>
              <a:r>
                <a:rPr lang="es-ES" sz="1100" b="1" dirty="0" err="1">
                  <a:solidFill>
                    <a:schemeClr val="tx1"/>
                  </a:solidFill>
                  <a:latin typeface="Arial Black" pitchFamily="34" charset="0"/>
                </a:rPr>
                <a:t>Dptos</a:t>
              </a:r>
              <a:r>
                <a:rPr lang="es-ES" sz="1100" b="1" dirty="0">
                  <a:solidFill>
                    <a:schemeClr val="tx1"/>
                  </a:solidFill>
                  <a:latin typeface="Arial Black" pitchFamily="34" charset="0"/>
                </a:rPr>
                <a:t>., etc.</a:t>
              </a:r>
            </a:p>
            <a:p>
              <a:pPr marL="228600" indent="-228600">
                <a:buFont typeface="Wingdings" pitchFamily="2" charset="2"/>
                <a:buAutoNum type="alphaLcPeriod"/>
              </a:pPr>
              <a:r>
                <a:rPr lang="es-ES" sz="1100" b="1" dirty="0">
                  <a:solidFill>
                    <a:schemeClr val="tx1"/>
                  </a:solidFill>
                  <a:latin typeface="Arial Black" pitchFamily="34" charset="0"/>
                </a:rPr>
                <a:t>Devolución por escrito de información con especificaciones  realizadas,  </a:t>
              </a:r>
              <a:r>
                <a:rPr lang="es-ES" sz="1100" b="1" dirty="0" err="1">
                  <a:solidFill>
                    <a:schemeClr val="tx1"/>
                  </a:solidFill>
                  <a:latin typeface="Arial Black" pitchFamily="34" charset="0"/>
                </a:rPr>
                <a:t>temporalización</a:t>
              </a:r>
              <a:r>
                <a:rPr lang="es-ES" sz="1100" b="1" dirty="0">
                  <a:solidFill>
                    <a:schemeClr val="tx1"/>
                  </a:solidFill>
                  <a:latin typeface="Arial Black" pitchFamily="34" charset="0"/>
                </a:rPr>
                <a:t>.....  y, en su caso, requerimientos.</a:t>
              </a:r>
            </a:p>
          </p:txBody>
        </p:sp>
      </p:grpSp>
      <p:grpSp>
        <p:nvGrpSpPr>
          <p:cNvPr id="6" name="23 Grupo"/>
          <p:cNvGrpSpPr>
            <a:grpSpLocks/>
          </p:cNvGrpSpPr>
          <p:nvPr/>
        </p:nvGrpSpPr>
        <p:grpSpPr bwMode="auto">
          <a:xfrm>
            <a:off x="251884" y="404813"/>
            <a:ext cx="8737600" cy="1889522"/>
            <a:chOff x="188913" y="539750"/>
            <a:chExt cx="6553200" cy="2519363"/>
          </a:xfrm>
        </p:grpSpPr>
        <p:grpSp>
          <p:nvGrpSpPr>
            <p:cNvPr id="7" name="27 Grupo"/>
            <p:cNvGrpSpPr>
              <a:grpSpLocks/>
            </p:cNvGrpSpPr>
            <p:nvPr/>
          </p:nvGrpSpPr>
          <p:grpSpPr bwMode="auto">
            <a:xfrm>
              <a:off x="2854325" y="1403350"/>
              <a:ext cx="1511300" cy="526856"/>
              <a:chOff x="2781796" y="611560"/>
              <a:chExt cx="1511300" cy="526855"/>
            </a:xfrm>
          </p:grpSpPr>
          <p:sp>
            <p:nvSpPr>
              <p:cNvPr id="2063" name="AutoShape 189"/>
              <p:cNvSpPr>
                <a:spLocks noChangeArrowheads="1"/>
              </p:cNvSpPr>
              <p:nvPr/>
            </p:nvSpPr>
            <p:spPr bwMode="auto">
              <a:xfrm>
                <a:off x="2924671" y="611560"/>
                <a:ext cx="1296988" cy="503237"/>
              </a:xfrm>
              <a:prstGeom prst="flowChartMultidocument">
                <a:avLst/>
              </a:prstGeom>
              <a:solidFill>
                <a:srgbClr val="66FF33"/>
              </a:solidFill>
              <a:ln w="9525">
                <a:solidFill>
                  <a:schemeClr val="tx1"/>
                </a:solidFill>
                <a:miter lim="800000"/>
                <a:headEnd/>
                <a:tailEnd/>
              </a:ln>
            </p:spPr>
            <p:txBody>
              <a:bodyPr wrap="none" anchor="ctr"/>
              <a:lstStyle/>
              <a:p>
                <a:endParaRPr lang="es-ES" b="1"/>
              </a:p>
            </p:txBody>
          </p:sp>
          <p:sp>
            <p:nvSpPr>
              <p:cNvPr id="2064" name="Text Box 5"/>
              <p:cNvSpPr txBox="1">
                <a:spLocks noChangeArrowheads="1"/>
              </p:cNvSpPr>
              <p:nvPr/>
            </p:nvSpPr>
            <p:spPr bwMode="auto">
              <a:xfrm>
                <a:off x="2781796" y="797297"/>
                <a:ext cx="1511300" cy="341118"/>
              </a:xfrm>
              <a:prstGeom prst="rect">
                <a:avLst/>
              </a:prstGeom>
              <a:noFill/>
              <a:ln w="9525">
                <a:noFill/>
                <a:miter lim="800000"/>
                <a:headEnd/>
                <a:tailEnd/>
              </a:ln>
            </p:spPr>
            <p:txBody>
              <a:bodyPr>
                <a:spAutoFit/>
              </a:bodyPr>
              <a:lstStyle/>
              <a:p>
                <a:pPr algn="ctr">
                  <a:lnSpc>
                    <a:spcPts val="1200"/>
                  </a:lnSpc>
                </a:pPr>
                <a:r>
                  <a:rPr lang="es-ES" sz="1600" b="1" dirty="0">
                    <a:solidFill>
                      <a:srgbClr val="FF0000"/>
                    </a:solidFill>
                  </a:rPr>
                  <a:t>Objetivos</a:t>
                </a:r>
              </a:p>
            </p:txBody>
          </p:sp>
        </p:grpSp>
        <p:sp>
          <p:nvSpPr>
            <p:cNvPr id="2056" name="Rectangle 111"/>
            <p:cNvSpPr>
              <a:spLocks noChangeArrowheads="1"/>
            </p:cNvSpPr>
            <p:nvPr/>
          </p:nvSpPr>
          <p:spPr bwMode="auto">
            <a:xfrm>
              <a:off x="260350" y="668715"/>
              <a:ext cx="2088530" cy="677108"/>
            </a:xfrm>
            <a:prstGeom prst="rect">
              <a:avLst/>
            </a:prstGeom>
            <a:solidFill>
              <a:srgbClr val="CCFF66"/>
            </a:solidFill>
            <a:ln w="9525">
              <a:noFill/>
              <a:miter lim="800000"/>
              <a:headEnd/>
              <a:tailEnd/>
            </a:ln>
          </p:spPr>
          <p:txBody>
            <a:bodyPr anchor="ctr">
              <a:spAutoFit/>
            </a:bodyPr>
            <a:lstStyle/>
            <a:p>
              <a:r>
                <a:rPr lang="es-ES" altLang="zh-CN" sz="900" b="1" dirty="0">
                  <a:solidFill>
                    <a:schemeClr val="tx1"/>
                  </a:solidFill>
                  <a:latin typeface="Comic Sans MS" pitchFamily="66" charset="0"/>
                  <a:ea typeface="ComicSansMS"/>
                  <a:cs typeface="ComicSansMS"/>
                </a:rPr>
                <a:t>Comprobar que las Propuestas de Mejora del Informe Final, se est</a:t>
              </a:r>
              <a:r>
                <a:rPr lang="es-ES" altLang="zh-CN" sz="900" b="1" dirty="0">
                  <a:solidFill>
                    <a:schemeClr val="tx1"/>
                  </a:solidFill>
                  <a:ea typeface="ComicSansMS"/>
                  <a:cs typeface="ComicSansMS"/>
                </a:rPr>
                <a:t>á</a:t>
              </a:r>
              <a:r>
                <a:rPr lang="es-ES" altLang="zh-CN" sz="900" b="1" dirty="0">
                  <a:solidFill>
                    <a:schemeClr val="tx1"/>
                  </a:solidFill>
                  <a:latin typeface="Comic Sans MS" pitchFamily="66" charset="0"/>
                  <a:ea typeface="ComicSansMS"/>
                  <a:cs typeface="ComicSansMS"/>
                </a:rPr>
                <a:t>n implementando en los centros</a:t>
              </a:r>
              <a:endParaRPr lang="es-ES" sz="900" b="1" dirty="0">
                <a:solidFill>
                  <a:schemeClr val="tx1"/>
                </a:solidFill>
              </a:endParaRPr>
            </a:p>
          </p:txBody>
        </p:sp>
        <p:sp>
          <p:nvSpPr>
            <p:cNvPr id="2057" name="113 Rectángulo"/>
            <p:cNvSpPr>
              <a:spLocks noChangeArrowheads="1"/>
            </p:cNvSpPr>
            <p:nvPr/>
          </p:nvSpPr>
          <p:spPr bwMode="auto">
            <a:xfrm>
              <a:off x="4725988" y="618818"/>
              <a:ext cx="1871662" cy="861775"/>
            </a:xfrm>
            <a:prstGeom prst="rect">
              <a:avLst/>
            </a:prstGeom>
            <a:solidFill>
              <a:srgbClr val="CCFF66"/>
            </a:solidFill>
            <a:ln w="9525">
              <a:noFill/>
              <a:miter lim="800000"/>
              <a:headEnd/>
              <a:tailEnd/>
            </a:ln>
          </p:spPr>
          <p:txBody>
            <a:bodyPr>
              <a:spAutoFit/>
            </a:bodyPr>
            <a:lstStyle/>
            <a:p>
              <a:pPr algn="r" eaLnBrk="0" hangingPunct="0"/>
              <a:r>
                <a:rPr lang="es-ES" altLang="zh-CN" sz="900" b="1" dirty="0">
                  <a:solidFill>
                    <a:schemeClr val="tx1"/>
                  </a:solidFill>
                  <a:latin typeface="Comic Sans MS" pitchFamily="66" charset="0"/>
                  <a:ea typeface="ComicSansMS"/>
                  <a:cs typeface="ComicSansMS"/>
                </a:rPr>
                <a:t>Informar a los centros evaluados en cursos anteriores de las actuaciones que se van a llevar a cabo para realizar el seguimiento</a:t>
              </a:r>
              <a:endParaRPr lang="es-ES" altLang="zh-CN" sz="800" b="1" dirty="0">
                <a:solidFill>
                  <a:schemeClr val="tx1"/>
                </a:solidFill>
                <a:ea typeface="SimSun" pitchFamily="2" charset="-122"/>
                <a:cs typeface="Times New Roman" pitchFamily="18" charset="0"/>
              </a:endParaRPr>
            </a:p>
          </p:txBody>
        </p:sp>
        <p:sp>
          <p:nvSpPr>
            <p:cNvPr id="102" name="101 Rectángulo"/>
            <p:cNvSpPr/>
            <p:nvPr/>
          </p:nvSpPr>
          <p:spPr>
            <a:xfrm>
              <a:off x="188913" y="539750"/>
              <a:ext cx="6553200" cy="2519363"/>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2059" name="113 Rectángulo"/>
            <p:cNvSpPr>
              <a:spLocks noChangeArrowheads="1"/>
            </p:cNvSpPr>
            <p:nvPr/>
          </p:nvSpPr>
          <p:spPr bwMode="auto">
            <a:xfrm>
              <a:off x="4509120" y="1547813"/>
              <a:ext cx="2132012" cy="677108"/>
            </a:xfrm>
            <a:prstGeom prst="rect">
              <a:avLst/>
            </a:prstGeom>
            <a:solidFill>
              <a:srgbClr val="CCFF66"/>
            </a:solidFill>
            <a:ln w="9525">
              <a:noFill/>
              <a:miter lim="800000"/>
              <a:headEnd/>
              <a:tailEnd/>
            </a:ln>
          </p:spPr>
          <p:txBody>
            <a:bodyPr>
              <a:spAutoFit/>
            </a:bodyPr>
            <a:lstStyle/>
            <a:p>
              <a:pPr algn="r"/>
              <a:r>
                <a:rPr lang="es-ES" altLang="zh-CN" sz="900" b="1" dirty="0">
                  <a:solidFill>
                    <a:schemeClr val="tx1"/>
                  </a:solidFill>
                  <a:latin typeface="Comic Sans MS" pitchFamily="66" charset="0"/>
                  <a:ea typeface="ComicSansMS"/>
                  <a:cs typeface="ComicSansMS"/>
                </a:rPr>
                <a:t>Hacer el seguimiento, en el caso de haberse observado, de pr</a:t>
              </a:r>
              <a:r>
                <a:rPr lang="es-ES" altLang="zh-CN" sz="900" b="1" dirty="0">
                  <a:solidFill>
                    <a:schemeClr val="tx1"/>
                  </a:solidFill>
                  <a:ea typeface="ComicSansMS"/>
                  <a:cs typeface="ComicSansMS"/>
                </a:rPr>
                <a:t>á</a:t>
              </a:r>
              <a:r>
                <a:rPr lang="es-ES" altLang="zh-CN" sz="900" b="1" dirty="0">
                  <a:solidFill>
                    <a:schemeClr val="tx1"/>
                  </a:solidFill>
                  <a:latin typeface="Comic Sans MS" pitchFamily="66" charset="0"/>
                  <a:ea typeface="ComicSansMS"/>
                  <a:cs typeface="ComicSansMS"/>
                </a:rPr>
                <a:t>cticas </a:t>
              </a:r>
              <a:r>
                <a:rPr lang="es-ES" altLang="zh-CN" sz="900" b="1" dirty="0" err="1">
                  <a:solidFill>
                    <a:schemeClr val="tx1"/>
                  </a:solidFill>
                  <a:latin typeface="Comic Sans MS" pitchFamily="66" charset="0"/>
                  <a:ea typeface="ComicSansMS"/>
                  <a:cs typeface="ComicSansMS"/>
                </a:rPr>
                <a:t>desprofesionalizantes</a:t>
              </a:r>
              <a:r>
                <a:rPr lang="es-ES" altLang="zh-CN" sz="900" b="1" dirty="0">
                  <a:solidFill>
                    <a:schemeClr val="tx1"/>
                  </a:solidFill>
                  <a:latin typeface="Comic Sans MS" pitchFamily="66" charset="0"/>
                  <a:ea typeface="ComicSansMS"/>
                  <a:cs typeface="ComicSansMS"/>
                </a:rPr>
                <a:t> reiteradas</a:t>
              </a:r>
              <a:endParaRPr lang="es-ES" sz="800" b="1" i="1" dirty="0">
                <a:solidFill>
                  <a:schemeClr val="tx1"/>
                </a:solidFill>
              </a:endParaRPr>
            </a:p>
          </p:txBody>
        </p:sp>
        <p:sp>
          <p:nvSpPr>
            <p:cNvPr id="2060" name="113 Rectángulo"/>
            <p:cNvSpPr>
              <a:spLocks noChangeArrowheads="1"/>
            </p:cNvSpPr>
            <p:nvPr/>
          </p:nvSpPr>
          <p:spPr bwMode="auto">
            <a:xfrm>
              <a:off x="4076700" y="2341564"/>
              <a:ext cx="2664668" cy="677108"/>
            </a:xfrm>
            <a:prstGeom prst="rect">
              <a:avLst/>
            </a:prstGeom>
            <a:solidFill>
              <a:srgbClr val="CCFF66"/>
            </a:solidFill>
            <a:ln w="9525">
              <a:noFill/>
              <a:miter lim="800000"/>
              <a:headEnd/>
              <a:tailEnd/>
            </a:ln>
          </p:spPr>
          <p:txBody>
            <a:bodyPr>
              <a:spAutoFit/>
            </a:bodyPr>
            <a:lstStyle/>
            <a:p>
              <a:pPr algn="r" eaLnBrk="0" hangingPunct="0"/>
              <a:r>
                <a:rPr lang="es-ES" altLang="zh-CN" sz="900" b="1" dirty="0">
                  <a:solidFill>
                    <a:schemeClr val="tx1"/>
                  </a:solidFill>
                  <a:latin typeface="Comic Sans MS" pitchFamily="66" charset="0"/>
                  <a:ea typeface="ComicSansMS"/>
                  <a:cs typeface="ComicSansMS"/>
                </a:rPr>
                <a:t>Dar respuesta y reconocimiento a los esfuerzos del profesorado por mejorar su     pr</a:t>
              </a:r>
              <a:r>
                <a:rPr lang="es-ES" altLang="zh-CN" sz="900" b="1" dirty="0">
                  <a:solidFill>
                    <a:schemeClr val="tx1"/>
                  </a:solidFill>
                  <a:ea typeface="ComicSansMS"/>
                  <a:cs typeface="ComicSansMS"/>
                </a:rPr>
                <a:t>á</a:t>
              </a:r>
              <a:r>
                <a:rPr lang="es-ES" altLang="zh-CN" sz="900" b="1" dirty="0">
                  <a:solidFill>
                    <a:schemeClr val="tx1"/>
                  </a:solidFill>
                  <a:latin typeface="Comic Sans MS" pitchFamily="66" charset="0"/>
                  <a:ea typeface="ComicSansMS"/>
                  <a:cs typeface="ComicSansMS"/>
                </a:rPr>
                <a:t>ctica docente y colaborar en su desarrollo</a:t>
              </a:r>
              <a:endParaRPr lang="es-ES" altLang="zh-CN" sz="800" b="1" dirty="0">
                <a:solidFill>
                  <a:schemeClr val="tx1"/>
                </a:solidFill>
                <a:ea typeface="SimSun" pitchFamily="2" charset="-122"/>
                <a:cs typeface="Times New Roman" pitchFamily="18" charset="0"/>
              </a:endParaRPr>
            </a:p>
          </p:txBody>
        </p:sp>
        <p:sp>
          <p:nvSpPr>
            <p:cNvPr id="2061" name="113 Rectángulo"/>
            <p:cNvSpPr>
              <a:spLocks noChangeArrowheads="1"/>
            </p:cNvSpPr>
            <p:nvPr/>
          </p:nvSpPr>
          <p:spPr bwMode="auto">
            <a:xfrm>
              <a:off x="260350" y="2339976"/>
              <a:ext cx="2592388" cy="677108"/>
            </a:xfrm>
            <a:prstGeom prst="rect">
              <a:avLst/>
            </a:prstGeom>
            <a:solidFill>
              <a:srgbClr val="CCFF66"/>
            </a:solidFill>
            <a:ln w="9525">
              <a:noFill/>
              <a:miter lim="800000"/>
              <a:headEnd/>
              <a:tailEnd/>
            </a:ln>
          </p:spPr>
          <p:txBody>
            <a:bodyPr>
              <a:spAutoFit/>
            </a:bodyPr>
            <a:lstStyle/>
            <a:p>
              <a:r>
                <a:rPr lang="es-ES" altLang="zh-CN" sz="900" b="1" dirty="0">
                  <a:solidFill>
                    <a:schemeClr val="tx1"/>
                  </a:solidFill>
                  <a:latin typeface="Comic Sans MS" pitchFamily="66" charset="0"/>
                  <a:ea typeface="ComicSansMS"/>
                  <a:cs typeface="ComicSansMS"/>
                </a:rPr>
                <a:t>Comprobar los efectos de las medidas tomadas en la pr</a:t>
              </a:r>
              <a:r>
                <a:rPr lang="es-ES" altLang="zh-CN" sz="900" b="1" dirty="0">
                  <a:solidFill>
                    <a:schemeClr val="tx1"/>
                  </a:solidFill>
                  <a:ea typeface="ComicSansMS"/>
                  <a:cs typeface="ComicSansMS"/>
                </a:rPr>
                <a:t>á</a:t>
              </a:r>
              <a:r>
                <a:rPr lang="es-ES" altLang="zh-CN" sz="900" b="1" dirty="0">
                  <a:solidFill>
                    <a:schemeClr val="tx1"/>
                  </a:solidFill>
                  <a:latin typeface="Comic Sans MS" pitchFamily="66" charset="0"/>
                  <a:ea typeface="ComicSansMS"/>
                  <a:cs typeface="ComicSansMS"/>
                </a:rPr>
                <a:t>ctica educativa, la organizaci</a:t>
              </a:r>
              <a:r>
                <a:rPr lang="es-ES" altLang="zh-CN" sz="900" b="1" dirty="0">
                  <a:solidFill>
                    <a:schemeClr val="tx1"/>
                  </a:solidFill>
                  <a:ea typeface="ComicSansMS"/>
                  <a:cs typeface="ComicSansMS"/>
                </a:rPr>
                <a:t>ó</a:t>
              </a:r>
              <a:r>
                <a:rPr lang="es-ES" altLang="zh-CN" sz="900" b="1" dirty="0">
                  <a:solidFill>
                    <a:schemeClr val="tx1"/>
                  </a:solidFill>
                  <a:latin typeface="Comic Sans MS" pitchFamily="66" charset="0"/>
                  <a:ea typeface="ComicSansMS"/>
                  <a:cs typeface="ComicSansMS"/>
                </a:rPr>
                <a:t>n    del centro y los resultados escolares </a:t>
              </a:r>
              <a:endParaRPr lang="es-ES" sz="800" b="1" i="1" dirty="0">
                <a:solidFill>
                  <a:schemeClr val="tx1"/>
                </a:solidFill>
              </a:endParaRPr>
            </a:p>
          </p:txBody>
        </p:sp>
        <p:sp>
          <p:nvSpPr>
            <p:cNvPr id="2062" name="113 Rectángulo"/>
            <p:cNvSpPr>
              <a:spLocks noChangeArrowheads="1"/>
            </p:cNvSpPr>
            <p:nvPr/>
          </p:nvSpPr>
          <p:spPr bwMode="auto">
            <a:xfrm>
              <a:off x="260350" y="1403647"/>
              <a:ext cx="2376488" cy="677108"/>
            </a:xfrm>
            <a:prstGeom prst="rect">
              <a:avLst/>
            </a:prstGeom>
            <a:solidFill>
              <a:srgbClr val="CCFF66"/>
            </a:solidFill>
            <a:ln w="9525">
              <a:noFill/>
              <a:miter lim="800000"/>
              <a:headEnd/>
              <a:tailEnd/>
            </a:ln>
          </p:spPr>
          <p:txBody>
            <a:bodyPr>
              <a:spAutoFit/>
            </a:bodyPr>
            <a:lstStyle/>
            <a:p>
              <a:r>
                <a:rPr lang="es-ES" altLang="zh-CN" sz="900" b="1" dirty="0">
                  <a:solidFill>
                    <a:schemeClr val="tx1"/>
                  </a:solidFill>
                  <a:latin typeface="Comic Sans MS" pitchFamily="66" charset="0"/>
                  <a:ea typeface="ComicSansMS"/>
                  <a:cs typeface="ComicSansMS"/>
                </a:rPr>
                <a:t>Orientar a los centros sobre procedimientos de planificaci</a:t>
              </a:r>
              <a:r>
                <a:rPr lang="es-ES" altLang="zh-CN" sz="900" b="1" dirty="0">
                  <a:solidFill>
                    <a:schemeClr val="tx1"/>
                  </a:solidFill>
                  <a:ea typeface="ComicSansMS"/>
                  <a:cs typeface="ComicSansMS"/>
                </a:rPr>
                <a:t>ó</a:t>
              </a:r>
              <a:r>
                <a:rPr lang="es-ES" altLang="zh-CN" sz="900" b="1" dirty="0">
                  <a:solidFill>
                    <a:schemeClr val="tx1"/>
                  </a:solidFill>
                  <a:latin typeface="Comic Sans MS" pitchFamily="66" charset="0"/>
                  <a:ea typeface="ComicSansMS"/>
                  <a:cs typeface="ComicSansMS"/>
                </a:rPr>
                <a:t>n y desarrollo de las propuestas de mejora y su implementaci</a:t>
              </a:r>
              <a:r>
                <a:rPr lang="es-ES" altLang="zh-CN" sz="900" b="1" dirty="0">
                  <a:solidFill>
                    <a:schemeClr val="tx1"/>
                  </a:solidFill>
                  <a:ea typeface="ComicSansMS"/>
                  <a:cs typeface="ComicSansMS"/>
                </a:rPr>
                <a:t>ó</a:t>
              </a:r>
              <a:r>
                <a:rPr lang="es-ES" altLang="zh-CN" sz="900" b="1" dirty="0">
                  <a:solidFill>
                    <a:schemeClr val="tx1"/>
                  </a:solidFill>
                  <a:latin typeface="Comic Sans MS" pitchFamily="66" charset="0"/>
                  <a:ea typeface="ComicSansMS"/>
                  <a:cs typeface="ComicSansMS"/>
                </a:rPr>
                <a:t>n</a:t>
              </a:r>
              <a:endParaRPr lang="es-ES" sz="900" b="1" dirty="0">
                <a:solidFill>
                  <a:schemeClr val="tx1"/>
                </a:solidFill>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72 Grupo"/>
          <p:cNvGrpSpPr>
            <a:grpSpLocks/>
          </p:cNvGrpSpPr>
          <p:nvPr/>
        </p:nvGrpSpPr>
        <p:grpSpPr bwMode="auto">
          <a:xfrm>
            <a:off x="3035301" y="458391"/>
            <a:ext cx="3238500" cy="558939"/>
            <a:chOff x="2417763" y="2286000"/>
            <a:chExt cx="2428875" cy="745253"/>
          </a:xfrm>
        </p:grpSpPr>
        <p:sp>
          <p:nvSpPr>
            <p:cNvPr id="3160" name="Rectangle 4"/>
            <p:cNvSpPr>
              <a:spLocks noChangeArrowheads="1"/>
            </p:cNvSpPr>
            <p:nvPr/>
          </p:nvSpPr>
          <p:spPr bwMode="auto">
            <a:xfrm>
              <a:off x="2632075" y="2286000"/>
              <a:ext cx="2006600" cy="620713"/>
            </a:xfrm>
            <a:prstGeom prst="rect">
              <a:avLst/>
            </a:prstGeom>
            <a:solidFill>
              <a:schemeClr val="accent1"/>
            </a:solidFill>
            <a:ln w="9525">
              <a:noFill/>
              <a:miter lim="800000"/>
              <a:headEnd/>
              <a:tailEnd/>
            </a:ln>
          </p:spPr>
          <p:txBody>
            <a:bodyPr wrap="none" anchor="ctr"/>
            <a:lstStyle/>
            <a:p>
              <a:endParaRPr lang="es-ES"/>
            </a:p>
          </p:txBody>
        </p:sp>
        <p:sp>
          <p:nvSpPr>
            <p:cNvPr id="3161" name="Text Box 6"/>
            <p:cNvSpPr txBox="1">
              <a:spLocks noChangeArrowheads="1"/>
            </p:cNvSpPr>
            <p:nvPr/>
          </p:nvSpPr>
          <p:spPr bwMode="auto">
            <a:xfrm>
              <a:off x="2417763" y="2333625"/>
              <a:ext cx="2428875" cy="697628"/>
            </a:xfrm>
            <a:prstGeom prst="rect">
              <a:avLst/>
            </a:prstGeom>
            <a:noFill/>
            <a:ln w="9525">
              <a:noFill/>
              <a:miter lim="800000"/>
              <a:headEnd/>
              <a:tailEnd/>
            </a:ln>
          </p:spPr>
          <p:txBody>
            <a:bodyPr>
              <a:spAutoFit/>
            </a:bodyPr>
            <a:lstStyle/>
            <a:p>
              <a:pPr algn="ctr"/>
              <a:r>
                <a:rPr lang="es-ES" sz="1400" dirty="0">
                  <a:solidFill>
                    <a:schemeClr val="tx1"/>
                  </a:solidFill>
                  <a:latin typeface="Arial Black" pitchFamily="34" charset="0"/>
                </a:rPr>
                <a:t>PROCESO </a:t>
              </a:r>
            </a:p>
            <a:p>
              <a:pPr algn="ctr"/>
              <a:r>
                <a:rPr lang="es-ES" sz="1400" dirty="0">
                  <a:solidFill>
                    <a:schemeClr val="tx1"/>
                  </a:solidFill>
                  <a:latin typeface="Arial Black" pitchFamily="34" charset="0"/>
                </a:rPr>
                <a:t>A SEGUIR</a:t>
              </a:r>
            </a:p>
          </p:txBody>
        </p:sp>
      </p:grpSp>
      <p:sp>
        <p:nvSpPr>
          <p:cNvPr id="3075" name="Line 99"/>
          <p:cNvSpPr>
            <a:spLocks noChangeShapeType="1"/>
          </p:cNvSpPr>
          <p:nvPr/>
        </p:nvSpPr>
        <p:spPr bwMode="auto">
          <a:xfrm>
            <a:off x="4476751" y="2012156"/>
            <a:ext cx="0" cy="377429"/>
          </a:xfrm>
          <a:prstGeom prst="line">
            <a:avLst/>
          </a:prstGeom>
          <a:noFill/>
          <a:ln w="9525">
            <a:solidFill>
              <a:schemeClr val="tx1"/>
            </a:solidFill>
            <a:round/>
            <a:headEnd/>
            <a:tailEnd type="triangle" w="med" len="med"/>
          </a:ln>
        </p:spPr>
        <p:txBody>
          <a:bodyPr/>
          <a:lstStyle/>
          <a:p>
            <a:endParaRPr lang="es-ES"/>
          </a:p>
        </p:txBody>
      </p:sp>
      <p:grpSp>
        <p:nvGrpSpPr>
          <p:cNvPr id="3" name="80 Grupo"/>
          <p:cNvGrpSpPr>
            <a:grpSpLocks/>
          </p:cNvGrpSpPr>
          <p:nvPr/>
        </p:nvGrpSpPr>
        <p:grpSpPr bwMode="auto">
          <a:xfrm>
            <a:off x="6301317" y="931069"/>
            <a:ext cx="2783416" cy="1202889"/>
            <a:chOff x="4725988" y="1241425"/>
            <a:chExt cx="2087562" cy="1603851"/>
          </a:xfrm>
        </p:grpSpPr>
        <p:sp>
          <p:nvSpPr>
            <p:cNvPr id="87" name="Text Box 118"/>
            <p:cNvSpPr txBox="1">
              <a:spLocks noChangeArrowheads="1"/>
            </p:cNvSpPr>
            <p:nvPr/>
          </p:nvSpPr>
          <p:spPr bwMode="auto">
            <a:xfrm>
              <a:off x="4725988" y="1241425"/>
              <a:ext cx="2087562" cy="574516"/>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just">
                <a:defRPr/>
              </a:pPr>
              <a:r>
                <a:rPr lang="es-ES" sz="1100" b="1" dirty="0">
                  <a:solidFill>
                    <a:schemeClr val="tx1"/>
                  </a:solidFill>
                  <a:latin typeface="Arial Black" pitchFamily="34" charset="0"/>
                </a:rPr>
                <a:t>Centros en los que se realizó la Actuación en cursos pasados</a:t>
              </a:r>
            </a:p>
          </p:txBody>
        </p:sp>
        <p:grpSp>
          <p:nvGrpSpPr>
            <p:cNvPr id="4" name="102 Grupo"/>
            <p:cNvGrpSpPr>
              <a:grpSpLocks/>
            </p:cNvGrpSpPr>
            <p:nvPr/>
          </p:nvGrpSpPr>
          <p:grpSpPr bwMode="auto">
            <a:xfrm>
              <a:off x="4799013" y="2178051"/>
              <a:ext cx="717550" cy="533480"/>
              <a:chOff x="1340768" y="1475656"/>
              <a:chExt cx="719013" cy="532405"/>
            </a:xfrm>
          </p:grpSpPr>
          <p:sp>
            <p:nvSpPr>
              <p:cNvPr id="3158" name="AutoShape 189"/>
              <p:cNvSpPr>
                <a:spLocks noChangeArrowheads="1"/>
              </p:cNvSpPr>
              <p:nvPr/>
            </p:nvSpPr>
            <p:spPr bwMode="auto">
              <a:xfrm>
                <a:off x="1340768" y="1547664"/>
                <a:ext cx="719013" cy="431800"/>
              </a:xfrm>
              <a:prstGeom prst="flowChartMultidocument">
                <a:avLst/>
              </a:prstGeom>
              <a:solidFill>
                <a:srgbClr val="66FF33"/>
              </a:solidFill>
              <a:ln w="9525">
                <a:solidFill>
                  <a:schemeClr val="tx1"/>
                </a:solidFill>
                <a:miter lim="800000"/>
                <a:headEnd/>
                <a:tailEnd/>
              </a:ln>
            </p:spPr>
            <p:txBody>
              <a:bodyPr wrap="none" anchor="ctr"/>
              <a:lstStyle/>
              <a:p>
                <a:endParaRPr lang="es-ES"/>
              </a:p>
            </p:txBody>
          </p:sp>
          <p:sp>
            <p:nvSpPr>
              <p:cNvPr id="3159" name="Rectangle 190"/>
              <p:cNvSpPr>
                <a:spLocks noChangeArrowheads="1"/>
              </p:cNvSpPr>
              <p:nvPr/>
            </p:nvSpPr>
            <p:spPr bwMode="auto">
              <a:xfrm>
                <a:off x="1340768" y="1475656"/>
                <a:ext cx="423092" cy="532405"/>
              </a:xfrm>
              <a:prstGeom prst="rect">
                <a:avLst/>
              </a:prstGeom>
              <a:noFill/>
              <a:ln w="9525">
                <a:noFill/>
                <a:miter lim="800000"/>
                <a:headEnd/>
                <a:tailEnd/>
              </a:ln>
            </p:spPr>
            <p:txBody>
              <a:bodyPr wrap="none">
                <a:spAutoFit/>
              </a:bodyPr>
              <a:lstStyle/>
              <a:p>
                <a:endParaRPr lang="es-ES" sz="1000" b="1" dirty="0"/>
              </a:p>
              <a:p>
                <a:r>
                  <a:rPr lang="es-ES" sz="1000" b="1" dirty="0">
                    <a:solidFill>
                      <a:schemeClr val="tx1"/>
                    </a:solidFill>
                  </a:rPr>
                  <a:t>Séneca</a:t>
                </a:r>
              </a:p>
            </p:txBody>
          </p:sp>
        </p:grpSp>
        <p:grpSp>
          <p:nvGrpSpPr>
            <p:cNvPr id="5" name="67 Grupo"/>
            <p:cNvGrpSpPr>
              <a:grpSpLocks/>
            </p:cNvGrpSpPr>
            <p:nvPr/>
          </p:nvGrpSpPr>
          <p:grpSpPr bwMode="auto">
            <a:xfrm>
              <a:off x="5807075" y="2106613"/>
              <a:ext cx="717550" cy="738663"/>
              <a:chOff x="5807075" y="2106613"/>
              <a:chExt cx="717550" cy="738663"/>
            </a:xfrm>
          </p:grpSpPr>
          <p:sp>
            <p:nvSpPr>
              <p:cNvPr id="3156" name="AutoShape 189"/>
              <p:cNvSpPr>
                <a:spLocks noChangeArrowheads="1"/>
              </p:cNvSpPr>
              <p:nvPr/>
            </p:nvSpPr>
            <p:spPr bwMode="auto">
              <a:xfrm>
                <a:off x="5807075" y="2251075"/>
                <a:ext cx="717550" cy="431800"/>
              </a:xfrm>
              <a:prstGeom prst="flowChartMultidocument">
                <a:avLst/>
              </a:prstGeom>
              <a:solidFill>
                <a:srgbClr val="66FF33"/>
              </a:solidFill>
              <a:ln w="9525">
                <a:solidFill>
                  <a:schemeClr val="tx1"/>
                </a:solidFill>
                <a:miter lim="800000"/>
                <a:headEnd/>
                <a:tailEnd/>
              </a:ln>
            </p:spPr>
            <p:txBody>
              <a:bodyPr wrap="none" anchor="ctr"/>
              <a:lstStyle/>
              <a:p>
                <a:endParaRPr lang="es-ES"/>
              </a:p>
            </p:txBody>
          </p:sp>
          <p:sp>
            <p:nvSpPr>
              <p:cNvPr id="3157" name="Rectangle 190"/>
              <p:cNvSpPr>
                <a:spLocks noChangeArrowheads="1"/>
              </p:cNvSpPr>
              <p:nvPr/>
            </p:nvSpPr>
            <p:spPr bwMode="auto">
              <a:xfrm>
                <a:off x="5892118" y="2106613"/>
                <a:ext cx="526827" cy="738663"/>
              </a:xfrm>
              <a:prstGeom prst="rect">
                <a:avLst/>
              </a:prstGeom>
              <a:noFill/>
              <a:ln w="9525">
                <a:noFill/>
                <a:miter lim="800000"/>
                <a:headEnd/>
                <a:tailEnd/>
              </a:ln>
            </p:spPr>
            <p:txBody>
              <a:bodyPr wrap="none">
                <a:spAutoFit/>
              </a:bodyPr>
              <a:lstStyle/>
              <a:p>
                <a:pPr algn="ctr"/>
                <a:endParaRPr lang="es-ES" sz="1000" b="1" dirty="0"/>
              </a:p>
              <a:p>
                <a:pPr algn="ctr"/>
                <a:r>
                  <a:rPr lang="es-ES" sz="1000" b="1" dirty="0">
                    <a:solidFill>
                      <a:schemeClr val="tx1"/>
                    </a:solidFill>
                  </a:rPr>
                  <a:t>Informe </a:t>
                </a:r>
              </a:p>
              <a:p>
                <a:pPr algn="ctr"/>
                <a:r>
                  <a:rPr lang="es-ES" sz="1000" b="1" dirty="0">
                    <a:solidFill>
                      <a:schemeClr val="tx1"/>
                    </a:solidFill>
                  </a:rPr>
                  <a:t>al Centro</a:t>
                </a:r>
              </a:p>
            </p:txBody>
          </p:sp>
        </p:grpSp>
        <p:cxnSp>
          <p:nvCxnSpPr>
            <p:cNvPr id="110" name="109 Conector recto"/>
            <p:cNvCxnSpPr>
              <a:stCxn id="3158" idx="3"/>
              <a:endCxn id="3156" idx="1"/>
            </p:cNvCxnSpPr>
            <p:nvPr/>
          </p:nvCxnSpPr>
          <p:spPr>
            <a:xfrm>
              <a:off x="5516563" y="2466975"/>
              <a:ext cx="290512"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120 Conector recto"/>
            <p:cNvCxnSpPr/>
            <p:nvPr/>
          </p:nvCxnSpPr>
          <p:spPr>
            <a:xfrm>
              <a:off x="5661025" y="1890713"/>
              <a:ext cx="0" cy="576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 name="93 Grupo"/>
          <p:cNvGrpSpPr>
            <a:grpSpLocks/>
          </p:cNvGrpSpPr>
          <p:nvPr/>
        </p:nvGrpSpPr>
        <p:grpSpPr bwMode="auto">
          <a:xfrm>
            <a:off x="2940051" y="2444354"/>
            <a:ext cx="2292349" cy="400050"/>
            <a:chOff x="2205038" y="3259138"/>
            <a:chExt cx="1719262" cy="533400"/>
          </a:xfrm>
        </p:grpSpPr>
        <p:sp>
          <p:nvSpPr>
            <p:cNvPr id="3148" name="AutoShape 113"/>
            <p:cNvSpPr>
              <a:spLocks noChangeArrowheads="1"/>
            </p:cNvSpPr>
            <p:nvPr/>
          </p:nvSpPr>
          <p:spPr bwMode="auto">
            <a:xfrm>
              <a:off x="2781300" y="3259138"/>
              <a:ext cx="1143000" cy="533400"/>
            </a:xfrm>
            <a:prstGeom prst="star16">
              <a:avLst>
                <a:gd name="adj" fmla="val 37500"/>
              </a:avLst>
            </a:prstGeom>
            <a:solidFill>
              <a:srgbClr val="FF99CC"/>
            </a:solidFill>
            <a:ln w="9525">
              <a:noFill/>
              <a:miter lim="800000"/>
              <a:headEnd/>
              <a:tailEnd/>
            </a:ln>
          </p:spPr>
          <p:txBody>
            <a:bodyPr wrap="none" anchor="ctr"/>
            <a:lstStyle/>
            <a:p>
              <a:endParaRPr lang="es-ES">
                <a:solidFill>
                  <a:srgbClr val="CCFF66"/>
                </a:solidFill>
              </a:endParaRPr>
            </a:p>
          </p:txBody>
        </p:sp>
        <p:sp>
          <p:nvSpPr>
            <p:cNvPr id="3149" name="108 Rectángulo"/>
            <p:cNvSpPr>
              <a:spLocks noChangeArrowheads="1"/>
            </p:cNvSpPr>
            <p:nvPr/>
          </p:nvSpPr>
          <p:spPr bwMode="auto">
            <a:xfrm>
              <a:off x="2924175" y="3430589"/>
              <a:ext cx="865188" cy="289309"/>
            </a:xfrm>
            <a:prstGeom prst="rect">
              <a:avLst/>
            </a:prstGeom>
            <a:noFill/>
            <a:ln w="9525">
              <a:noFill/>
              <a:miter lim="800000"/>
              <a:headEnd/>
              <a:tailEnd/>
            </a:ln>
          </p:spPr>
          <p:txBody>
            <a:bodyPr>
              <a:spAutoFit/>
            </a:bodyPr>
            <a:lstStyle/>
            <a:p>
              <a:pPr algn="ctr">
                <a:lnSpc>
                  <a:spcPct val="90000"/>
                </a:lnSpc>
              </a:pPr>
              <a:r>
                <a:rPr lang="es-ES" sz="900" b="1" dirty="0">
                  <a:solidFill>
                    <a:schemeClr val="tx1"/>
                  </a:solidFill>
                </a:rPr>
                <a:t>Resultado</a:t>
              </a:r>
            </a:p>
          </p:txBody>
        </p:sp>
        <p:cxnSp>
          <p:nvCxnSpPr>
            <p:cNvPr id="135" name="134 Conector recto de flecha"/>
            <p:cNvCxnSpPr/>
            <p:nvPr/>
          </p:nvCxnSpPr>
          <p:spPr>
            <a:xfrm flipH="1">
              <a:off x="2205038" y="3546475"/>
              <a:ext cx="64770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078" name="Line 99"/>
          <p:cNvSpPr>
            <a:spLocks noChangeShapeType="1"/>
          </p:cNvSpPr>
          <p:nvPr/>
        </p:nvSpPr>
        <p:spPr bwMode="auto">
          <a:xfrm>
            <a:off x="4476751" y="2821782"/>
            <a:ext cx="0" cy="378619"/>
          </a:xfrm>
          <a:prstGeom prst="line">
            <a:avLst/>
          </a:prstGeom>
          <a:noFill/>
          <a:ln w="9525">
            <a:solidFill>
              <a:schemeClr val="tx1"/>
            </a:solidFill>
            <a:round/>
            <a:headEnd/>
            <a:tailEnd type="triangle" w="med" len="med"/>
          </a:ln>
        </p:spPr>
        <p:txBody>
          <a:bodyPr/>
          <a:lstStyle/>
          <a:p>
            <a:endParaRPr lang="es-ES"/>
          </a:p>
        </p:txBody>
      </p:sp>
      <p:grpSp>
        <p:nvGrpSpPr>
          <p:cNvPr id="7" name="92 Grupo"/>
          <p:cNvGrpSpPr>
            <a:grpSpLocks/>
          </p:cNvGrpSpPr>
          <p:nvPr/>
        </p:nvGrpSpPr>
        <p:grpSpPr bwMode="auto">
          <a:xfrm>
            <a:off x="2940051" y="3200400"/>
            <a:ext cx="3022600" cy="400050"/>
            <a:chOff x="2205038" y="4267200"/>
            <a:chExt cx="2266950" cy="533400"/>
          </a:xfrm>
        </p:grpSpPr>
        <p:sp>
          <p:nvSpPr>
            <p:cNvPr id="3146" name="AutoShape 113"/>
            <p:cNvSpPr>
              <a:spLocks noChangeArrowheads="1"/>
            </p:cNvSpPr>
            <p:nvPr/>
          </p:nvSpPr>
          <p:spPr bwMode="auto">
            <a:xfrm>
              <a:off x="2205038" y="4267200"/>
              <a:ext cx="2266950" cy="533400"/>
            </a:xfrm>
            <a:prstGeom prst="star16">
              <a:avLst>
                <a:gd name="adj" fmla="val 37500"/>
              </a:avLst>
            </a:prstGeom>
            <a:solidFill>
              <a:srgbClr val="FFCCFF"/>
            </a:solidFill>
            <a:ln w="9525">
              <a:noFill/>
              <a:miter lim="800000"/>
              <a:headEnd/>
              <a:tailEnd/>
            </a:ln>
          </p:spPr>
          <p:txBody>
            <a:bodyPr wrap="none" anchor="ctr"/>
            <a:lstStyle/>
            <a:p>
              <a:endParaRPr lang="es-ES">
                <a:solidFill>
                  <a:srgbClr val="CCFF66"/>
                </a:solidFill>
              </a:endParaRPr>
            </a:p>
          </p:txBody>
        </p:sp>
        <p:sp>
          <p:nvSpPr>
            <p:cNvPr id="3147" name="Text Box 8"/>
            <p:cNvSpPr txBox="1">
              <a:spLocks noChangeArrowheads="1"/>
            </p:cNvSpPr>
            <p:nvPr/>
          </p:nvSpPr>
          <p:spPr bwMode="auto">
            <a:xfrm>
              <a:off x="2492375" y="4386263"/>
              <a:ext cx="1728788" cy="326243"/>
            </a:xfrm>
            <a:prstGeom prst="rect">
              <a:avLst/>
            </a:prstGeom>
            <a:noFill/>
            <a:ln w="9525">
              <a:noFill/>
              <a:miter lim="800000"/>
              <a:headEnd/>
              <a:tailEnd/>
            </a:ln>
          </p:spPr>
          <p:txBody>
            <a:bodyPr>
              <a:spAutoFit/>
            </a:bodyPr>
            <a:lstStyle/>
            <a:p>
              <a:pPr algn="ctr">
                <a:lnSpc>
                  <a:spcPct val="90000"/>
                </a:lnSpc>
              </a:pPr>
              <a:r>
                <a:rPr lang="es-ES" sz="1100" b="1" dirty="0">
                  <a:solidFill>
                    <a:schemeClr val="tx1"/>
                  </a:solidFill>
                </a:rPr>
                <a:t> Seguimiento general y específico</a:t>
              </a:r>
            </a:p>
          </p:txBody>
        </p:sp>
      </p:grpSp>
      <p:grpSp>
        <p:nvGrpSpPr>
          <p:cNvPr id="8" name="82 Grupo"/>
          <p:cNvGrpSpPr>
            <a:grpSpLocks/>
          </p:cNvGrpSpPr>
          <p:nvPr/>
        </p:nvGrpSpPr>
        <p:grpSpPr bwMode="auto">
          <a:xfrm>
            <a:off x="1210734" y="2505076"/>
            <a:ext cx="4636876" cy="971897"/>
            <a:chOff x="908050" y="3340100"/>
            <a:chExt cx="3477656" cy="1295862"/>
          </a:xfrm>
        </p:grpSpPr>
        <p:sp>
          <p:nvSpPr>
            <p:cNvPr id="3141" name="108 Rectángulo"/>
            <p:cNvSpPr>
              <a:spLocks noChangeArrowheads="1"/>
            </p:cNvSpPr>
            <p:nvPr/>
          </p:nvSpPr>
          <p:spPr bwMode="auto">
            <a:xfrm>
              <a:off x="1125538" y="3340100"/>
              <a:ext cx="1079500" cy="423863"/>
            </a:xfrm>
            <a:prstGeom prst="rect">
              <a:avLst/>
            </a:prstGeom>
            <a:solidFill>
              <a:srgbClr val="CCFF66"/>
            </a:solidFill>
            <a:ln w="9525">
              <a:noFill/>
              <a:miter lim="800000"/>
              <a:headEnd/>
              <a:tailEnd/>
            </a:ln>
          </p:spPr>
          <p:txBody>
            <a:bodyPr>
              <a:spAutoFit/>
            </a:bodyPr>
            <a:lstStyle/>
            <a:p>
              <a:pPr algn="ctr">
                <a:lnSpc>
                  <a:spcPct val="90000"/>
                </a:lnSpc>
              </a:pPr>
              <a:r>
                <a:rPr lang="es-ES" sz="800" b="1" dirty="0">
                  <a:solidFill>
                    <a:schemeClr val="tx1"/>
                  </a:solidFill>
                </a:rPr>
                <a:t>Adecuación normativa y funcional</a:t>
              </a:r>
            </a:p>
          </p:txBody>
        </p:sp>
        <p:sp>
          <p:nvSpPr>
            <p:cNvPr id="165" name="164 CuadroTexto"/>
            <p:cNvSpPr txBox="1"/>
            <p:nvPr/>
          </p:nvSpPr>
          <p:spPr>
            <a:xfrm>
              <a:off x="908050" y="4067175"/>
              <a:ext cx="559288" cy="451405"/>
            </a:xfrm>
            <a:prstGeom prst="rect">
              <a:avLst/>
            </a:prstGeom>
            <a:noFill/>
          </p:spPr>
          <p:txBody>
            <a:bodyPr wrap="none">
              <a:spAutoFit/>
            </a:bodyPr>
            <a:lstStyle/>
            <a:p>
              <a:pPr>
                <a:defRPr/>
              </a:pPr>
              <a:r>
                <a:rPr lang="es-ES" sz="800" b="1" dirty="0">
                  <a:latin typeface="+mn-lt"/>
                </a:rPr>
                <a:t>Julio/</a:t>
              </a:r>
            </a:p>
            <a:p>
              <a:pPr>
                <a:defRPr/>
              </a:pPr>
              <a:r>
                <a:rPr lang="es-ES" sz="800" b="1" dirty="0">
                  <a:latin typeface="+mn-lt"/>
                </a:rPr>
                <a:t>Septiembre</a:t>
              </a:r>
            </a:p>
          </p:txBody>
        </p:sp>
        <p:sp>
          <p:nvSpPr>
            <p:cNvPr id="195" name="194 Rectángulo"/>
            <p:cNvSpPr/>
            <p:nvPr/>
          </p:nvSpPr>
          <p:spPr>
            <a:xfrm>
              <a:off x="1125538" y="3762375"/>
              <a:ext cx="1079500" cy="2159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144" name="195 Rectángulo"/>
            <p:cNvSpPr>
              <a:spLocks noChangeArrowheads="1"/>
            </p:cNvSpPr>
            <p:nvPr/>
          </p:nvSpPr>
          <p:spPr bwMode="auto">
            <a:xfrm>
              <a:off x="1293077" y="3762375"/>
              <a:ext cx="784109" cy="287259"/>
            </a:xfrm>
            <a:prstGeom prst="rect">
              <a:avLst/>
            </a:prstGeom>
            <a:noFill/>
            <a:ln w="9525">
              <a:noFill/>
              <a:miter lim="800000"/>
              <a:headEnd/>
              <a:tailEnd/>
            </a:ln>
          </p:spPr>
          <p:txBody>
            <a:bodyPr wrap="none">
              <a:spAutoFit/>
            </a:bodyPr>
            <a:lstStyle/>
            <a:p>
              <a:pPr algn="ctr"/>
              <a:r>
                <a:rPr lang="es-ES" sz="800" b="1"/>
                <a:t>Indicarlo en Séneca</a:t>
              </a:r>
            </a:p>
          </p:txBody>
        </p:sp>
        <p:cxnSp>
          <p:nvCxnSpPr>
            <p:cNvPr id="201" name="200 Forma"/>
            <p:cNvCxnSpPr>
              <a:stCxn id="3144" idx="2"/>
              <a:endCxn id="3146" idx="3"/>
            </p:cNvCxnSpPr>
            <p:nvPr/>
          </p:nvCxnSpPr>
          <p:spPr>
            <a:xfrm rot="16200000" flipH="1">
              <a:off x="2742255" y="2992510"/>
              <a:ext cx="586328" cy="2700575"/>
            </a:xfrm>
            <a:prstGeom prst="bentConnector4">
              <a:avLst>
                <a:gd name="adj1" fmla="val 18553"/>
                <a:gd name="adj2" fmla="val 109544"/>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83 Grupo"/>
          <p:cNvGrpSpPr>
            <a:grpSpLocks/>
          </p:cNvGrpSpPr>
          <p:nvPr/>
        </p:nvGrpSpPr>
        <p:grpSpPr bwMode="auto">
          <a:xfrm>
            <a:off x="5340351" y="2505073"/>
            <a:ext cx="3241267" cy="971895"/>
            <a:chOff x="4005263" y="3340100"/>
            <a:chExt cx="2430950" cy="1295861"/>
          </a:xfrm>
        </p:grpSpPr>
        <p:sp>
          <p:nvSpPr>
            <p:cNvPr id="3135" name="108 Rectángulo"/>
            <p:cNvSpPr>
              <a:spLocks noChangeArrowheads="1"/>
            </p:cNvSpPr>
            <p:nvPr/>
          </p:nvSpPr>
          <p:spPr bwMode="auto">
            <a:xfrm>
              <a:off x="5157788" y="3340100"/>
              <a:ext cx="1079500" cy="423863"/>
            </a:xfrm>
            <a:prstGeom prst="rect">
              <a:avLst/>
            </a:prstGeom>
            <a:solidFill>
              <a:srgbClr val="FF0000"/>
            </a:solidFill>
            <a:ln w="9525">
              <a:noFill/>
              <a:miter lim="800000"/>
              <a:headEnd/>
              <a:tailEnd/>
            </a:ln>
          </p:spPr>
          <p:txBody>
            <a:bodyPr>
              <a:spAutoFit/>
            </a:bodyPr>
            <a:lstStyle/>
            <a:p>
              <a:pPr algn="ctr">
                <a:lnSpc>
                  <a:spcPct val="90000"/>
                </a:lnSpc>
              </a:pPr>
              <a:r>
                <a:rPr lang="es-ES" sz="800" b="1"/>
                <a:t>Memoria con disfunciones  observadas</a:t>
              </a:r>
            </a:p>
          </p:txBody>
        </p:sp>
        <p:cxnSp>
          <p:nvCxnSpPr>
            <p:cNvPr id="138" name="137 Conector recto de flecha"/>
            <p:cNvCxnSpPr>
              <a:endCxn id="3135" idx="1"/>
            </p:cNvCxnSpPr>
            <p:nvPr/>
          </p:nvCxnSpPr>
          <p:spPr>
            <a:xfrm>
              <a:off x="4005263" y="3546475"/>
              <a:ext cx="1152525" cy="635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6" name="165 CuadroTexto"/>
            <p:cNvSpPr txBox="1"/>
            <p:nvPr/>
          </p:nvSpPr>
          <p:spPr>
            <a:xfrm>
              <a:off x="5876925" y="4067175"/>
              <a:ext cx="559288" cy="451405"/>
            </a:xfrm>
            <a:prstGeom prst="rect">
              <a:avLst/>
            </a:prstGeom>
            <a:noFill/>
          </p:spPr>
          <p:txBody>
            <a:bodyPr wrap="none">
              <a:spAutoFit/>
            </a:bodyPr>
            <a:lstStyle/>
            <a:p>
              <a:pPr>
                <a:defRPr/>
              </a:pPr>
              <a:r>
                <a:rPr lang="es-ES" sz="800" b="1" dirty="0">
                  <a:latin typeface="+mj-lt"/>
                </a:rPr>
                <a:t>Julio/</a:t>
              </a:r>
            </a:p>
            <a:p>
              <a:pPr>
                <a:defRPr/>
              </a:pPr>
              <a:r>
                <a:rPr lang="es-ES" sz="800" b="1" dirty="0">
                  <a:latin typeface="+mj-lt"/>
                </a:rPr>
                <a:t>Septiembre</a:t>
              </a:r>
            </a:p>
          </p:txBody>
        </p:sp>
        <p:sp>
          <p:nvSpPr>
            <p:cNvPr id="198" name="197 Rectángulo"/>
            <p:cNvSpPr/>
            <p:nvPr/>
          </p:nvSpPr>
          <p:spPr>
            <a:xfrm>
              <a:off x="5157788" y="3762375"/>
              <a:ext cx="1079500" cy="30480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139" name="198 Rectángulo"/>
            <p:cNvSpPr>
              <a:spLocks noChangeArrowheads="1"/>
            </p:cNvSpPr>
            <p:nvPr/>
          </p:nvSpPr>
          <p:spPr bwMode="auto">
            <a:xfrm>
              <a:off x="5286855" y="3762376"/>
              <a:ext cx="861052" cy="451406"/>
            </a:xfrm>
            <a:prstGeom prst="rect">
              <a:avLst/>
            </a:prstGeom>
            <a:noFill/>
            <a:ln w="9525">
              <a:noFill/>
              <a:miter lim="800000"/>
              <a:headEnd/>
              <a:tailEnd/>
            </a:ln>
          </p:spPr>
          <p:txBody>
            <a:bodyPr wrap="none">
              <a:spAutoFit/>
            </a:bodyPr>
            <a:lstStyle/>
            <a:p>
              <a:pPr algn="ctr"/>
              <a:r>
                <a:rPr lang="es-ES" sz="800" b="1" dirty="0">
                  <a:solidFill>
                    <a:schemeClr val="tx1"/>
                  </a:solidFill>
                </a:rPr>
                <a:t>Indicarlo en Séneca y </a:t>
              </a:r>
            </a:p>
            <a:p>
              <a:pPr algn="ctr"/>
              <a:r>
                <a:rPr lang="es-ES" sz="800" b="1" dirty="0">
                  <a:solidFill>
                    <a:schemeClr val="tx1"/>
                  </a:solidFill>
                </a:rPr>
                <a:t>si procede, por escrito</a:t>
              </a:r>
            </a:p>
          </p:txBody>
        </p:sp>
        <p:cxnSp>
          <p:nvCxnSpPr>
            <p:cNvPr id="207" name="206 Forma"/>
            <p:cNvCxnSpPr>
              <a:stCxn id="3139" idx="2"/>
              <a:endCxn id="3146" idx="3"/>
            </p:cNvCxnSpPr>
            <p:nvPr/>
          </p:nvCxnSpPr>
          <p:spPr>
            <a:xfrm rot="5400000">
              <a:off x="4840454" y="3759034"/>
              <a:ext cx="422181" cy="1331673"/>
            </a:xfrm>
            <a:prstGeom prst="bentConnector2">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082" name="Line 99"/>
          <p:cNvSpPr>
            <a:spLocks noChangeShapeType="1"/>
          </p:cNvSpPr>
          <p:nvPr/>
        </p:nvSpPr>
        <p:spPr bwMode="auto">
          <a:xfrm>
            <a:off x="4476751" y="3577828"/>
            <a:ext cx="0" cy="432197"/>
          </a:xfrm>
          <a:prstGeom prst="line">
            <a:avLst/>
          </a:prstGeom>
          <a:noFill/>
          <a:ln w="9525">
            <a:solidFill>
              <a:schemeClr val="tx1"/>
            </a:solidFill>
            <a:round/>
            <a:headEnd/>
            <a:tailEnd type="triangle" w="med" len="med"/>
          </a:ln>
        </p:spPr>
        <p:txBody>
          <a:bodyPr/>
          <a:lstStyle/>
          <a:p>
            <a:endParaRPr lang="es-ES"/>
          </a:p>
        </p:txBody>
      </p:sp>
      <p:grpSp>
        <p:nvGrpSpPr>
          <p:cNvPr id="10" name="85 Grupo"/>
          <p:cNvGrpSpPr>
            <a:grpSpLocks/>
          </p:cNvGrpSpPr>
          <p:nvPr/>
        </p:nvGrpSpPr>
        <p:grpSpPr bwMode="auto">
          <a:xfrm>
            <a:off x="2650067" y="4010024"/>
            <a:ext cx="3746500" cy="1994482"/>
            <a:chOff x="1987550" y="5346700"/>
            <a:chExt cx="2809875" cy="2659309"/>
          </a:xfrm>
        </p:grpSpPr>
        <p:grpSp>
          <p:nvGrpSpPr>
            <p:cNvPr id="11" name="79 Grupo"/>
            <p:cNvGrpSpPr>
              <a:grpSpLocks/>
            </p:cNvGrpSpPr>
            <p:nvPr/>
          </p:nvGrpSpPr>
          <p:grpSpPr bwMode="auto">
            <a:xfrm>
              <a:off x="2565400" y="7019929"/>
              <a:ext cx="1727200" cy="986080"/>
              <a:chOff x="2564904" y="7092280"/>
              <a:chExt cx="1728192" cy="985531"/>
            </a:xfrm>
          </p:grpSpPr>
          <p:sp>
            <p:nvSpPr>
              <p:cNvPr id="77" name="76 Rectángulo"/>
              <p:cNvSpPr/>
              <p:nvPr/>
            </p:nvSpPr>
            <p:spPr>
              <a:xfrm>
                <a:off x="2564904" y="7092280"/>
                <a:ext cx="1728192" cy="936104"/>
              </a:xfrm>
              <a:prstGeom prst="rect">
                <a:avLst/>
              </a:prstGeom>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134" name="77 Rectángulo"/>
              <p:cNvSpPr>
                <a:spLocks noChangeArrowheads="1"/>
              </p:cNvSpPr>
              <p:nvPr/>
            </p:nvSpPr>
            <p:spPr bwMode="auto">
              <a:xfrm>
                <a:off x="2899861" y="7154996"/>
                <a:ext cx="1059793" cy="922815"/>
              </a:xfrm>
              <a:prstGeom prst="rect">
                <a:avLst/>
              </a:prstGeom>
              <a:noFill/>
              <a:ln w="9525">
                <a:noFill/>
                <a:miter lim="800000"/>
                <a:headEnd/>
                <a:tailEnd/>
              </a:ln>
            </p:spPr>
            <p:txBody>
              <a:bodyPr wrap="none">
                <a:spAutoFit/>
              </a:bodyPr>
              <a:lstStyle/>
              <a:p>
                <a:pPr algn="ctr"/>
                <a:endParaRPr lang="es-ES" sz="1400" b="1" dirty="0"/>
              </a:p>
              <a:p>
                <a:pPr algn="ctr"/>
                <a:r>
                  <a:rPr lang="es-ES" sz="1400" b="1" dirty="0">
                    <a:solidFill>
                      <a:schemeClr val="tx1"/>
                    </a:solidFill>
                  </a:rPr>
                  <a:t>Visitas al centro</a:t>
                </a:r>
              </a:p>
              <a:p>
                <a:pPr algn="ctr"/>
                <a:endParaRPr lang="es-ES" sz="1100" b="1" dirty="0"/>
              </a:p>
            </p:txBody>
          </p:sp>
        </p:grpSp>
        <p:cxnSp>
          <p:nvCxnSpPr>
            <p:cNvPr id="3126" name="228 Conector recto de flecha"/>
            <p:cNvCxnSpPr>
              <a:cxnSpLocks noChangeShapeType="1"/>
            </p:cNvCxnSpPr>
            <p:nvPr/>
          </p:nvCxnSpPr>
          <p:spPr bwMode="auto">
            <a:xfrm flipH="1">
              <a:off x="1987550" y="6200775"/>
              <a:ext cx="649288" cy="0"/>
            </a:xfrm>
            <a:prstGeom prst="straightConnector1">
              <a:avLst/>
            </a:prstGeom>
            <a:noFill/>
            <a:ln w="9525">
              <a:solidFill>
                <a:schemeClr val="tx1"/>
              </a:solidFill>
              <a:round/>
              <a:headEnd/>
              <a:tailEnd type="triangle" w="med" len="med"/>
            </a:ln>
          </p:spPr>
        </p:cxnSp>
        <p:sp>
          <p:nvSpPr>
            <p:cNvPr id="221" name="220 Rectángulo"/>
            <p:cNvSpPr/>
            <p:nvPr/>
          </p:nvSpPr>
          <p:spPr>
            <a:xfrm>
              <a:off x="2565400" y="5346700"/>
              <a:ext cx="1727200" cy="1800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nvGrpSpPr>
            <p:cNvPr id="12" name="188 Grupo"/>
            <p:cNvGrpSpPr>
              <a:grpSpLocks/>
            </p:cNvGrpSpPr>
            <p:nvPr/>
          </p:nvGrpSpPr>
          <p:grpSpPr bwMode="auto">
            <a:xfrm>
              <a:off x="2708275" y="5364163"/>
              <a:ext cx="1441450" cy="830262"/>
              <a:chOff x="1196752" y="4211960"/>
              <a:chExt cx="933078" cy="533400"/>
            </a:xfrm>
          </p:grpSpPr>
          <p:sp>
            <p:nvSpPr>
              <p:cNvPr id="3131" name="AutoShape 113"/>
              <p:cNvSpPr>
                <a:spLocks noChangeArrowheads="1"/>
              </p:cNvSpPr>
              <p:nvPr/>
            </p:nvSpPr>
            <p:spPr bwMode="auto">
              <a:xfrm>
                <a:off x="1196752" y="4211960"/>
                <a:ext cx="933078" cy="533400"/>
              </a:xfrm>
              <a:prstGeom prst="star16">
                <a:avLst>
                  <a:gd name="adj" fmla="val 37500"/>
                </a:avLst>
              </a:prstGeom>
              <a:solidFill>
                <a:srgbClr val="CCFF66"/>
              </a:solidFill>
              <a:ln w="9525">
                <a:noFill/>
                <a:miter lim="800000"/>
                <a:headEnd/>
                <a:tailEnd/>
              </a:ln>
            </p:spPr>
            <p:txBody>
              <a:bodyPr wrap="none" anchor="ctr"/>
              <a:lstStyle/>
              <a:p>
                <a:endParaRPr lang="es-ES">
                  <a:solidFill>
                    <a:srgbClr val="CCFF66"/>
                  </a:solidFill>
                </a:endParaRPr>
              </a:p>
            </p:txBody>
          </p:sp>
          <p:sp>
            <p:nvSpPr>
              <p:cNvPr id="3132" name="109 Rectángulo"/>
              <p:cNvSpPr>
                <a:spLocks noChangeArrowheads="1"/>
              </p:cNvSpPr>
              <p:nvPr/>
            </p:nvSpPr>
            <p:spPr bwMode="auto">
              <a:xfrm>
                <a:off x="1268685" y="4305455"/>
                <a:ext cx="792163" cy="395461"/>
              </a:xfrm>
              <a:prstGeom prst="rect">
                <a:avLst/>
              </a:prstGeom>
              <a:noFill/>
              <a:ln w="9525">
                <a:noFill/>
                <a:miter lim="800000"/>
                <a:headEnd/>
                <a:tailEnd/>
              </a:ln>
            </p:spPr>
            <p:txBody>
              <a:bodyPr>
                <a:spAutoFit/>
              </a:bodyPr>
              <a:lstStyle/>
              <a:p>
                <a:pPr algn="ctr"/>
                <a:r>
                  <a:rPr lang="es-ES" sz="1200" b="1" dirty="0">
                    <a:solidFill>
                      <a:schemeClr val="tx1"/>
                    </a:solidFill>
                  </a:rPr>
                  <a:t>Seleccionar la muestra de aulas</a:t>
                </a:r>
              </a:p>
            </p:txBody>
          </p:sp>
        </p:grpSp>
        <p:sp>
          <p:nvSpPr>
            <p:cNvPr id="208" name="207 CuadroTexto"/>
            <p:cNvSpPr txBox="1"/>
            <p:nvPr/>
          </p:nvSpPr>
          <p:spPr>
            <a:xfrm>
              <a:off x="2781300" y="6275389"/>
              <a:ext cx="1512888" cy="800219"/>
            </a:xfrm>
            <a:prstGeom prst="rect">
              <a:avLst/>
            </a:prstGeom>
            <a:noFill/>
          </p:spPr>
          <p:txBody>
            <a:bodyPr>
              <a:spAutoFit/>
            </a:bodyPr>
            <a:lstStyle/>
            <a:p>
              <a:pPr>
                <a:buFont typeface="Arial" pitchFamily="34" charset="0"/>
                <a:buChar char="•"/>
                <a:defRPr/>
              </a:pPr>
              <a:r>
                <a:rPr lang="es-ES" sz="1100" b="1" dirty="0" smtClean="0">
                  <a:solidFill>
                    <a:schemeClr val="tx1"/>
                  </a:solidFill>
                  <a:latin typeface="+mn-lt"/>
                </a:rPr>
                <a:t>En Equipo</a:t>
              </a:r>
            </a:p>
            <a:p>
              <a:pPr>
                <a:buFont typeface="Arial" pitchFamily="34" charset="0"/>
                <a:buChar char="•"/>
                <a:defRPr/>
              </a:pPr>
              <a:r>
                <a:rPr lang="es-ES" sz="1100" b="1" dirty="0" smtClean="0">
                  <a:solidFill>
                    <a:schemeClr val="tx1"/>
                  </a:solidFill>
                  <a:latin typeface="+mn-lt"/>
                </a:rPr>
                <a:t>Criterios</a:t>
              </a:r>
              <a:endParaRPr lang="es-ES" sz="1100" b="1" dirty="0">
                <a:solidFill>
                  <a:schemeClr val="tx1"/>
                </a:solidFill>
                <a:latin typeface="+mn-lt"/>
              </a:endParaRPr>
            </a:p>
            <a:p>
              <a:pPr>
                <a:buFont typeface="Arial" pitchFamily="34" charset="0"/>
                <a:buChar char="•"/>
                <a:defRPr/>
              </a:pPr>
              <a:r>
                <a:rPr lang="es-ES" sz="1100" b="1" dirty="0" smtClean="0">
                  <a:solidFill>
                    <a:schemeClr val="tx1"/>
                  </a:solidFill>
                  <a:latin typeface="+mn-lt"/>
                </a:rPr>
                <a:t>Prever los efectos</a:t>
              </a:r>
              <a:endParaRPr lang="es-ES" sz="1100" b="1" dirty="0">
                <a:solidFill>
                  <a:schemeClr val="tx1"/>
                </a:solidFill>
                <a:latin typeface="+mn-lt"/>
              </a:endParaRPr>
            </a:p>
          </p:txBody>
        </p:sp>
        <p:cxnSp>
          <p:nvCxnSpPr>
            <p:cNvPr id="3130" name="225 Conector recto de flecha"/>
            <p:cNvCxnSpPr>
              <a:cxnSpLocks noChangeShapeType="1"/>
            </p:cNvCxnSpPr>
            <p:nvPr/>
          </p:nvCxnSpPr>
          <p:spPr bwMode="auto">
            <a:xfrm>
              <a:off x="4292600" y="6227763"/>
              <a:ext cx="504825" cy="0"/>
            </a:xfrm>
            <a:prstGeom prst="straightConnector1">
              <a:avLst/>
            </a:prstGeom>
            <a:noFill/>
            <a:ln w="9525">
              <a:solidFill>
                <a:schemeClr val="tx1"/>
              </a:solidFill>
              <a:round/>
              <a:headEnd/>
              <a:tailEnd type="triangle" w="med" len="med"/>
            </a:ln>
          </p:spPr>
        </p:cxnSp>
      </p:grpSp>
      <p:grpSp>
        <p:nvGrpSpPr>
          <p:cNvPr id="13" name="90 Grupo"/>
          <p:cNvGrpSpPr>
            <a:grpSpLocks/>
          </p:cNvGrpSpPr>
          <p:nvPr/>
        </p:nvGrpSpPr>
        <p:grpSpPr bwMode="auto">
          <a:xfrm>
            <a:off x="0" y="5926932"/>
            <a:ext cx="9144000" cy="776037"/>
            <a:chOff x="0" y="7902575"/>
            <a:chExt cx="6858000" cy="1034715"/>
          </a:xfrm>
        </p:grpSpPr>
        <p:sp>
          <p:nvSpPr>
            <p:cNvPr id="3123" name="108 Rectángulo"/>
            <p:cNvSpPr>
              <a:spLocks noChangeArrowheads="1"/>
            </p:cNvSpPr>
            <p:nvPr/>
          </p:nvSpPr>
          <p:spPr bwMode="auto">
            <a:xfrm>
              <a:off x="0" y="8223249"/>
              <a:ext cx="6858000" cy="714041"/>
            </a:xfrm>
            <a:prstGeom prst="rect">
              <a:avLst/>
            </a:prstGeom>
            <a:solidFill>
              <a:srgbClr val="FFFF99"/>
            </a:solidFill>
            <a:ln w="9525">
              <a:noFill/>
              <a:miter lim="800000"/>
              <a:headEnd/>
              <a:tailEnd/>
            </a:ln>
          </p:spPr>
          <p:txBody>
            <a:bodyPr>
              <a:spAutoFit/>
            </a:bodyPr>
            <a:lstStyle/>
            <a:p>
              <a:pPr algn="ctr">
                <a:lnSpc>
                  <a:spcPct val="90000"/>
                </a:lnSpc>
              </a:pPr>
              <a:r>
                <a:rPr lang="es-ES" sz="1600" b="1" dirty="0">
                  <a:solidFill>
                    <a:srgbClr val="FF0000"/>
                  </a:solidFill>
                  <a:latin typeface="Arial Black" pitchFamily="34" charset="0"/>
                </a:rPr>
                <a:t>Repercusiones:</a:t>
              </a:r>
              <a:r>
                <a:rPr lang="es-ES" sz="1600" b="1" dirty="0">
                  <a:latin typeface="Arial Black" pitchFamily="34" charset="0"/>
                </a:rPr>
                <a:t> </a:t>
              </a:r>
              <a:r>
                <a:rPr lang="es-ES" sz="1600" b="1" dirty="0">
                  <a:solidFill>
                    <a:schemeClr val="tx1"/>
                  </a:solidFill>
                  <a:latin typeface="Arial Black" pitchFamily="34" charset="0"/>
                </a:rPr>
                <a:t>Requerimientos, Felicitaciones públicas, Selección buenas prácticas, Propuestas </a:t>
              </a:r>
              <a:r>
                <a:rPr lang="es-ES" sz="1600" b="1" dirty="0">
                  <a:latin typeface="Arial Black" pitchFamily="34" charset="0"/>
                </a:rPr>
                <a:t>de mejora.</a:t>
              </a:r>
            </a:p>
          </p:txBody>
        </p:sp>
        <p:cxnSp>
          <p:nvCxnSpPr>
            <p:cNvPr id="3124" name="234 Conector recto de flecha"/>
            <p:cNvCxnSpPr>
              <a:cxnSpLocks noChangeShapeType="1"/>
              <a:stCxn id="220" idx="2"/>
            </p:cNvCxnSpPr>
            <p:nvPr/>
          </p:nvCxnSpPr>
          <p:spPr bwMode="auto">
            <a:xfrm>
              <a:off x="5734050" y="7902575"/>
              <a:ext cx="0" cy="341313"/>
            </a:xfrm>
            <a:prstGeom prst="straightConnector1">
              <a:avLst/>
            </a:prstGeom>
            <a:noFill/>
            <a:ln w="9525">
              <a:solidFill>
                <a:schemeClr val="tx1"/>
              </a:solidFill>
              <a:round/>
              <a:headEnd/>
              <a:tailEnd type="triangle" w="med" len="med"/>
            </a:ln>
          </p:spPr>
        </p:cxnSp>
      </p:grpSp>
      <p:grpSp>
        <p:nvGrpSpPr>
          <p:cNvPr id="14" name="81 Grupo"/>
          <p:cNvGrpSpPr>
            <a:grpSpLocks/>
          </p:cNvGrpSpPr>
          <p:nvPr/>
        </p:nvGrpSpPr>
        <p:grpSpPr bwMode="auto">
          <a:xfrm>
            <a:off x="2940051" y="931069"/>
            <a:ext cx="3456516" cy="1102519"/>
            <a:chOff x="2205038" y="1241425"/>
            <a:chExt cx="2592387" cy="1470025"/>
          </a:xfrm>
        </p:grpSpPr>
        <p:cxnSp>
          <p:nvCxnSpPr>
            <p:cNvPr id="130" name="129 Conector recto"/>
            <p:cNvCxnSpPr/>
            <p:nvPr/>
          </p:nvCxnSpPr>
          <p:spPr>
            <a:xfrm>
              <a:off x="3933825" y="2466975"/>
              <a:ext cx="863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18" name="Line 99"/>
            <p:cNvSpPr>
              <a:spLocks noChangeShapeType="1"/>
            </p:cNvSpPr>
            <p:nvPr/>
          </p:nvSpPr>
          <p:spPr bwMode="auto">
            <a:xfrm>
              <a:off x="3365500" y="1241425"/>
              <a:ext cx="0" cy="882650"/>
            </a:xfrm>
            <a:prstGeom prst="line">
              <a:avLst/>
            </a:prstGeom>
            <a:noFill/>
            <a:ln w="9525">
              <a:solidFill>
                <a:schemeClr val="tx1"/>
              </a:solidFill>
              <a:round/>
              <a:headEnd/>
              <a:tailEnd type="triangle" w="med" len="med"/>
            </a:ln>
          </p:spPr>
          <p:txBody>
            <a:bodyPr/>
            <a:lstStyle/>
            <a:p>
              <a:endParaRPr lang="es-ES"/>
            </a:p>
          </p:txBody>
        </p:sp>
        <p:grpSp>
          <p:nvGrpSpPr>
            <p:cNvPr id="15" name="100 Grupo"/>
            <p:cNvGrpSpPr>
              <a:grpSpLocks/>
            </p:cNvGrpSpPr>
            <p:nvPr/>
          </p:nvGrpSpPr>
          <p:grpSpPr bwMode="auto">
            <a:xfrm>
              <a:off x="2205038" y="2178050"/>
              <a:ext cx="2266950" cy="533400"/>
              <a:chOff x="2204864" y="1403648"/>
              <a:chExt cx="2266950" cy="533400"/>
            </a:xfrm>
          </p:grpSpPr>
          <p:sp>
            <p:nvSpPr>
              <p:cNvPr id="3121" name="AutoShape 113"/>
              <p:cNvSpPr>
                <a:spLocks noChangeArrowheads="1"/>
              </p:cNvSpPr>
              <p:nvPr/>
            </p:nvSpPr>
            <p:spPr bwMode="auto">
              <a:xfrm>
                <a:off x="2204864" y="1403648"/>
                <a:ext cx="2266950" cy="533400"/>
              </a:xfrm>
              <a:prstGeom prst="star16">
                <a:avLst>
                  <a:gd name="adj" fmla="val 37500"/>
                </a:avLst>
              </a:prstGeom>
              <a:solidFill>
                <a:srgbClr val="FFC000"/>
              </a:solidFill>
              <a:ln w="9525">
                <a:noFill/>
                <a:miter lim="800000"/>
                <a:headEnd/>
                <a:tailEnd/>
              </a:ln>
            </p:spPr>
            <p:txBody>
              <a:bodyPr wrap="none" anchor="ctr"/>
              <a:lstStyle/>
              <a:p>
                <a:endParaRPr lang="es-ES">
                  <a:solidFill>
                    <a:srgbClr val="CCFF66"/>
                  </a:solidFill>
                </a:endParaRPr>
              </a:p>
            </p:txBody>
          </p:sp>
          <p:sp>
            <p:nvSpPr>
              <p:cNvPr id="3122" name="Text Box 8"/>
              <p:cNvSpPr txBox="1">
                <a:spLocks noChangeArrowheads="1"/>
              </p:cNvSpPr>
              <p:nvPr/>
            </p:nvSpPr>
            <p:spPr bwMode="auto">
              <a:xfrm>
                <a:off x="2696989" y="1441423"/>
                <a:ext cx="1393825" cy="466281"/>
              </a:xfrm>
              <a:prstGeom prst="rect">
                <a:avLst/>
              </a:prstGeom>
              <a:noFill/>
              <a:ln w="9525">
                <a:noFill/>
                <a:miter lim="800000"/>
                <a:headEnd/>
                <a:tailEnd/>
              </a:ln>
            </p:spPr>
            <p:txBody>
              <a:bodyPr>
                <a:spAutoFit/>
              </a:bodyPr>
              <a:lstStyle/>
              <a:p>
                <a:pPr algn="ctr">
                  <a:lnSpc>
                    <a:spcPct val="90000"/>
                  </a:lnSpc>
                </a:pPr>
                <a:r>
                  <a:rPr lang="es-ES" sz="900" b="1" dirty="0"/>
                  <a:t> </a:t>
                </a:r>
                <a:r>
                  <a:rPr lang="es-ES" sz="900" b="1" dirty="0">
                    <a:solidFill>
                      <a:schemeClr val="tx1"/>
                    </a:solidFill>
                  </a:rPr>
                  <a:t>Supervisión de la Memora de Autoevaluación</a:t>
                </a:r>
              </a:p>
            </p:txBody>
          </p:sp>
        </p:grpSp>
        <p:cxnSp>
          <p:nvCxnSpPr>
            <p:cNvPr id="244" name="243 Conector recto"/>
            <p:cNvCxnSpPr>
              <a:stCxn id="88" idx="3"/>
            </p:cNvCxnSpPr>
            <p:nvPr/>
          </p:nvCxnSpPr>
          <p:spPr>
            <a:xfrm flipV="1">
              <a:off x="2205038" y="1547813"/>
              <a:ext cx="2519362" cy="11118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6" name="79 Grupo"/>
          <p:cNvGrpSpPr>
            <a:grpSpLocks/>
          </p:cNvGrpSpPr>
          <p:nvPr/>
        </p:nvGrpSpPr>
        <p:grpSpPr bwMode="auto">
          <a:xfrm>
            <a:off x="154518" y="944166"/>
            <a:ext cx="2785533" cy="1426369"/>
            <a:chOff x="115888" y="1258888"/>
            <a:chExt cx="2089150" cy="1901825"/>
          </a:xfrm>
        </p:grpSpPr>
        <p:cxnSp>
          <p:nvCxnSpPr>
            <p:cNvPr id="120" name="119 Conector recto"/>
            <p:cNvCxnSpPr/>
            <p:nvPr/>
          </p:nvCxnSpPr>
          <p:spPr>
            <a:xfrm>
              <a:off x="1196975" y="1835150"/>
              <a:ext cx="0" cy="5937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73 Conector recto"/>
            <p:cNvCxnSpPr/>
            <p:nvPr/>
          </p:nvCxnSpPr>
          <p:spPr>
            <a:xfrm>
              <a:off x="1052513" y="2428875"/>
              <a:ext cx="2889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8" name="87 Rectángulo"/>
            <p:cNvSpPr/>
            <p:nvPr/>
          </p:nvSpPr>
          <p:spPr>
            <a:xfrm>
              <a:off x="115888" y="1258888"/>
              <a:ext cx="2089150" cy="800219"/>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es-ES" sz="1100" b="1" dirty="0">
                  <a:solidFill>
                    <a:schemeClr val="tx1"/>
                  </a:solidFill>
                  <a:latin typeface="Arial Black" pitchFamily="34" charset="0"/>
                </a:rPr>
                <a:t>Centros en los que se</a:t>
              </a:r>
            </a:p>
            <a:p>
              <a:pPr algn="ctr">
                <a:defRPr/>
              </a:pPr>
              <a:r>
                <a:rPr lang="es-ES" sz="1100" b="1" dirty="0">
                  <a:solidFill>
                    <a:schemeClr val="tx1"/>
                  </a:solidFill>
                  <a:latin typeface="Arial Black" pitchFamily="34" charset="0"/>
                </a:rPr>
                <a:t>realizó la Actuación el</a:t>
              </a:r>
            </a:p>
            <a:p>
              <a:pPr algn="ctr">
                <a:defRPr/>
              </a:pPr>
              <a:r>
                <a:rPr lang="es-ES" sz="1100" b="1" dirty="0">
                  <a:solidFill>
                    <a:schemeClr val="tx1"/>
                  </a:solidFill>
                  <a:latin typeface="Arial Black" pitchFamily="34" charset="0"/>
                </a:rPr>
                <a:t>curso actual (2012/13)</a:t>
              </a:r>
            </a:p>
          </p:txBody>
        </p:sp>
        <p:grpSp>
          <p:nvGrpSpPr>
            <p:cNvPr id="17" name="101 Grupo"/>
            <p:cNvGrpSpPr>
              <a:grpSpLocks/>
            </p:cNvGrpSpPr>
            <p:nvPr/>
          </p:nvGrpSpPr>
          <p:grpSpPr bwMode="auto">
            <a:xfrm>
              <a:off x="333375" y="2197101"/>
              <a:ext cx="719138" cy="533480"/>
              <a:chOff x="1340768" y="1475656"/>
              <a:chExt cx="719013" cy="534084"/>
            </a:xfrm>
          </p:grpSpPr>
          <p:sp>
            <p:nvSpPr>
              <p:cNvPr id="3115" name="AutoShape 189"/>
              <p:cNvSpPr>
                <a:spLocks noChangeArrowheads="1"/>
              </p:cNvSpPr>
              <p:nvPr/>
            </p:nvSpPr>
            <p:spPr bwMode="auto">
              <a:xfrm>
                <a:off x="1340768" y="1547664"/>
                <a:ext cx="719013" cy="431800"/>
              </a:xfrm>
              <a:prstGeom prst="flowChartMultidocument">
                <a:avLst/>
              </a:prstGeom>
              <a:solidFill>
                <a:srgbClr val="66FF33"/>
              </a:solidFill>
              <a:ln w="9525">
                <a:solidFill>
                  <a:schemeClr val="tx1"/>
                </a:solidFill>
                <a:miter lim="800000"/>
                <a:headEnd/>
                <a:tailEnd/>
              </a:ln>
            </p:spPr>
            <p:txBody>
              <a:bodyPr wrap="none" anchor="ctr"/>
              <a:lstStyle/>
              <a:p>
                <a:endParaRPr lang="es-ES"/>
              </a:p>
            </p:txBody>
          </p:sp>
          <p:sp>
            <p:nvSpPr>
              <p:cNvPr id="3116" name="Rectangle 190"/>
              <p:cNvSpPr>
                <a:spLocks noChangeArrowheads="1"/>
              </p:cNvSpPr>
              <p:nvPr/>
            </p:nvSpPr>
            <p:spPr bwMode="auto">
              <a:xfrm>
                <a:off x="1340768" y="1475656"/>
                <a:ext cx="422158" cy="534084"/>
              </a:xfrm>
              <a:prstGeom prst="rect">
                <a:avLst/>
              </a:prstGeom>
              <a:noFill/>
              <a:ln w="9525">
                <a:noFill/>
                <a:miter lim="800000"/>
                <a:headEnd/>
                <a:tailEnd/>
              </a:ln>
            </p:spPr>
            <p:txBody>
              <a:bodyPr wrap="none">
                <a:spAutoFit/>
              </a:bodyPr>
              <a:lstStyle/>
              <a:p>
                <a:endParaRPr lang="es-ES" sz="1000" b="1" dirty="0"/>
              </a:p>
              <a:p>
                <a:r>
                  <a:rPr lang="es-ES" sz="1000" b="1" dirty="0">
                    <a:solidFill>
                      <a:schemeClr val="tx1"/>
                    </a:solidFill>
                  </a:rPr>
                  <a:t>Séneca</a:t>
                </a:r>
              </a:p>
            </p:txBody>
          </p:sp>
        </p:grpSp>
        <p:grpSp>
          <p:nvGrpSpPr>
            <p:cNvPr id="18" name="68 Grupo"/>
            <p:cNvGrpSpPr>
              <a:grpSpLocks/>
            </p:cNvGrpSpPr>
            <p:nvPr/>
          </p:nvGrpSpPr>
          <p:grpSpPr bwMode="auto">
            <a:xfrm>
              <a:off x="1289050" y="2051050"/>
              <a:ext cx="717550" cy="738664"/>
              <a:chOff x="5807075" y="1962251"/>
              <a:chExt cx="717550" cy="738091"/>
            </a:xfrm>
          </p:grpSpPr>
          <p:sp>
            <p:nvSpPr>
              <p:cNvPr id="3113" name="AutoShape 189"/>
              <p:cNvSpPr>
                <a:spLocks noChangeArrowheads="1"/>
              </p:cNvSpPr>
              <p:nvPr/>
            </p:nvSpPr>
            <p:spPr bwMode="auto">
              <a:xfrm>
                <a:off x="5807075" y="2106267"/>
                <a:ext cx="717550" cy="431800"/>
              </a:xfrm>
              <a:prstGeom prst="flowChartMultidocument">
                <a:avLst/>
              </a:prstGeom>
              <a:solidFill>
                <a:srgbClr val="66FF33"/>
              </a:solidFill>
              <a:ln w="9525">
                <a:solidFill>
                  <a:schemeClr val="tx1"/>
                </a:solidFill>
                <a:miter lim="800000"/>
                <a:headEnd/>
                <a:tailEnd/>
              </a:ln>
            </p:spPr>
            <p:txBody>
              <a:bodyPr wrap="none" anchor="ctr"/>
              <a:lstStyle/>
              <a:p>
                <a:endParaRPr lang="es-ES"/>
              </a:p>
            </p:txBody>
          </p:sp>
          <p:sp>
            <p:nvSpPr>
              <p:cNvPr id="3114" name="Rectangle 190"/>
              <p:cNvSpPr>
                <a:spLocks noChangeArrowheads="1"/>
              </p:cNvSpPr>
              <p:nvPr/>
            </p:nvSpPr>
            <p:spPr bwMode="auto">
              <a:xfrm>
                <a:off x="5892118" y="1962251"/>
                <a:ext cx="526827" cy="738091"/>
              </a:xfrm>
              <a:prstGeom prst="rect">
                <a:avLst/>
              </a:prstGeom>
              <a:noFill/>
              <a:ln w="9525">
                <a:noFill/>
                <a:miter lim="800000"/>
                <a:headEnd/>
                <a:tailEnd/>
              </a:ln>
            </p:spPr>
            <p:txBody>
              <a:bodyPr wrap="none">
                <a:spAutoFit/>
              </a:bodyPr>
              <a:lstStyle/>
              <a:p>
                <a:pPr algn="ctr"/>
                <a:endParaRPr lang="es-ES" sz="1000" b="1" dirty="0"/>
              </a:p>
              <a:p>
                <a:pPr algn="ctr"/>
                <a:r>
                  <a:rPr lang="es-ES" sz="1000" b="1" dirty="0">
                    <a:solidFill>
                      <a:schemeClr val="tx1"/>
                    </a:solidFill>
                  </a:rPr>
                  <a:t>Informe </a:t>
                </a:r>
              </a:p>
              <a:p>
                <a:pPr algn="ctr"/>
                <a:r>
                  <a:rPr lang="es-ES" sz="1000" b="1" dirty="0">
                    <a:solidFill>
                      <a:schemeClr val="tx1"/>
                    </a:solidFill>
                  </a:rPr>
                  <a:t>al Centro</a:t>
                </a:r>
              </a:p>
            </p:txBody>
          </p:sp>
        </p:grpSp>
        <p:sp>
          <p:nvSpPr>
            <p:cNvPr id="75" name="74 Rectángulo"/>
            <p:cNvSpPr/>
            <p:nvPr/>
          </p:nvSpPr>
          <p:spPr>
            <a:xfrm>
              <a:off x="188913" y="2051050"/>
              <a:ext cx="2016125" cy="792163"/>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grpSp>
          <p:nvGrpSpPr>
            <p:cNvPr id="19" name="79 Grupo"/>
            <p:cNvGrpSpPr>
              <a:grpSpLocks/>
            </p:cNvGrpSpPr>
            <p:nvPr/>
          </p:nvGrpSpPr>
          <p:grpSpPr bwMode="auto">
            <a:xfrm>
              <a:off x="630238" y="2627313"/>
              <a:ext cx="1143000" cy="533400"/>
              <a:chOff x="476672" y="2771800"/>
              <a:chExt cx="1143000" cy="533400"/>
            </a:xfrm>
          </p:grpSpPr>
          <p:sp>
            <p:nvSpPr>
              <p:cNvPr id="3111" name="AutoShape 113"/>
              <p:cNvSpPr>
                <a:spLocks noChangeArrowheads="1"/>
              </p:cNvSpPr>
              <p:nvPr/>
            </p:nvSpPr>
            <p:spPr bwMode="auto">
              <a:xfrm>
                <a:off x="476672" y="2771800"/>
                <a:ext cx="1143000" cy="533400"/>
              </a:xfrm>
              <a:prstGeom prst="star16">
                <a:avLst>
                  <a:gd name="adj" fmla="val 37500"/>
                </a:avLst>
              </a:prstGeom>
              <a:solidFill>
                <a:srgbClr val="FF99CC"/>
              </a:solidFill>
              <a:ln w="9525">
                <a:noFill/>
                <a:miter lim="800000"/>
                <a:headEnd/>
                <a:tailEnd/>
              </a:ln>
            </p:spPr>
            <p:txBody>
              <a:bodyPr wrap="none" anchor="ctr"/>
              <a:lstStyle/>
              <a:p>
                <a:endParaRPr lang="es-ES">
                  <a:solidFill>
                    <a:srgbClr val="CCFF66"/>
                  </a:solidFill>
                </a:endParaRPr>
              </a:p>
            </p:txBody>
          </p:sp>
          <p:sp>
            <p:nvSpPr>
              <p:cNvPr id="79" name="78 CuadroTexto"/>
              <p:cNvSpPr txBox="1"/>
              <p:nvPr/>
            </p:nvSpPr>
            <p:spPr>
              <a:xfrm>
                <a:off x="557634" y="2843237"/>
                <a:ext cx="998538" cy="451405"/>
              </a:xfrm>
              <a:prstGeom prst="rect">
                <a:avLst/>
              </a:prstGeom>
              <a:noFill/>
            </p:spPr>
            <p:txBody>
              <a:bodyPr>
                <a:spAutoFit/>
              </a:bodyPr>
              <a:lstStyle/>
              <a:p>
                <a:pPr algn="ctr">
                  <a:defRPr/>
                </a:pPr>
                <a:r>
                  <a:rPr lang="es-ES" sz="800" b="1" dirty="0">
                    <a:solidFill>
                      <a:schemeClr val="tx1"/>
                    </a:solidFill>
                    <a:latin typeface="+mn-lt"/>
                  </a:rPr>
                  <a:t>Seguimiento durante el curso</a:t>
                </a:r>
              </a:p>
            </p:txBody>
          </p:sp>
        </p:grpSp>
      </p:grpSp>
      <p:grpSp>
        <p:nvGrpSpPr>
          <p:cNvPr id="20" name="89 Grupo"/>
          <p:cNvGrpSpPr>
            <a:grpSpLocks/>
          </p:cNvGrpSpPr>
          <p:nvPr/>
        </p:nvGrpSpPr>
        <p:grpSpPr bwMode="auto">
          <a:xfrm>
            <a:off x="6396567" y="3807619"/>
            <a:ext cx="2495551" cy="2119313"/>
            <a:chOff x="4797425" y="5076825"/>
            <a:chExt cx="1871663" cy="2825750"/>
          </a:xfrm>
        </p:grpSpPr>
        <p:sp>
          <p:nvSpPr>
            <p:cNvPr id="3098" name="Rectangle 190"/>
            <p:cNvSpPr>
              <a:spLocks noChangeArrowheads="1"/>
            </p:cNvSpPr>
            <p:nvPr/>
          </p:nvSpPr>
          <p:spPr bwMode="auto">
            <a:xfrm>
              <a:off x="5157788" y="6300787"/>
              <a:ext cx="957262" cy="454399"/>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Reuniones  con </a:t>
              </a:r>
              <a:r>
                <a:rPr lang="es-ES" sz="800" b="1" dirty="0" err="1">
                  <a:solidFill>
                    <a:schemeClr val="tx1"/>
                  </a:solidFill>
                </a:rPr>
                <a:t>E.Ciclo</a:t>
              </a:r>
              <a:r>
                <a:rPr lang="es-ES" sz="800" b="1" dirty="0">
                  <a:solidFill>
                    <a:schemeClr val="tx1"/>
                  </a:solidFill>
                </a:rPr>
                <a:t> y </a:t>
              </a:r>
              <a:r>
                <a:rPr lang="es-ES" sz="800" b="1" dirty="0" err="1">
                  <a:solidFill>
                    <a:schemeClr val="tx1"/>
                  </a:solidFill>
                </a:rPr>
                <a:t>Dtos</a:t>
              </a:r>
              <a:r>
                <a:rPr lang="es-ES" sz="800" b="1" dirty="0">
                  <a:solidFill>
                    <a:schemeClr val="tx1"/>
                  </a:solidFill>
                </a:rPr>
                <a:t>., si procede.</a:t>
              </a:r>
            </a:p>
          </p:txBody>
        </p:sp>
        <p:sp>
          <p:nvSpPr>
            <p:cNvPr id="3099" name="209 Rectángulo"/>
            <p:cNvSpPr>
              <a:spLocks noChangeArrowheads="1"/>
            </p:cNvSpPr>
            <p:nvPr/>
          </p:nvSpPr>
          <p:spPr bwMode="auto">
            <a:xfrm>
              <a:off x="4868863" y="5797550"/>
              <a:ext cx="1655762" cy="465084"/>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Visitas a las aulas y entrevistas con profesorado</a:t>
              </a:r>
            </a:p>
          </p:txBody>
        </p:sp>
        <p:sp>
          <p:nvSpPr>
            <p:cNvPr id="3100" name="214 Rectángulo"/>
            <p:cNvSpPr>
              <a:spLocks noChangeArrowheads="1"/>
            </p:cNvSpPr>
            <p:nvPr/>
          </p:nvSpPr>
          <p:spPr bwMode="auto">
            <a:xfrm>
              <a:off x="4870450" y="7319963"/>
              <a:ext cx="1511300" cy="465084"/>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Acordar con E.D. las próximas actuaciones</a:t>
              </a:r>
            </a:p>
          </p:txBody>
        </p:sp>
        <p:sp>
          <p:nvSpPr>
            <p:cNvPr id="3101" name="216 Rectángulo"/>
            <p:cNvSpPr>
              <a:spLocks noChangeArrowheads="1"/>
            </p:cNvSpPr>
            <p:nvPr/>
          </p:nvSpPr>
          <p:spPr bwMode="auto">
            <a:xfrm>
              <a:off x="4941889" y="6886575"/>
              <a:ext cx="1368425" cy="294097"/>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Devolución de información </a:t>
              </a:r>
            </a:p>
          </p:txBody>
        </p:sp>
        <p:sp>
          <p:nvSpPr>
            <p:cNvPr id="220" name="219 Rectángulo"/>
            <p:cNvSpPr/>
            <p:nvPr/>
          </p:nvSpPr>
          <p:spPr>
            <a:xfrm>
              <a:off x="4797425" y="5076825"/>
              <a:ext cx="1871663" cy="2825750"/>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sp>
          <p:nvSpPr>
            <p:cNvPr id="3103" name="Rectangle 190"/>
            <p:cNvSpPr>
              <a:spLocks noChangeArrowheads="1"/>
            </p:cNvSpPr>
            <p:nvPr/>
          </p:nvSpPr>
          <p:spPr bwMode="auto">
            <a:xfrm>
              <a:off x="5013325" y="5294313"/>
              <a:ext cx="1295400" cy="465084"/>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Visitas a los centros y reunión con E.D. </a:t>
              </a:r>
            </a:p>
          </p:txBody>
        </p:sp>
      </p:grpSp>
      <p:grpSp>
        <p:nvGrpSpPr>
          <p:cNvPr id="21" name="88 Grupo"/>
          <p:cNvGrpSpPr>
            <a:grpSpLocks/>
          </p:cNvGrpSpPr>
          <p:nvPr/>
        </p:nvGrpSpPr>
        <p:grpSpPr bwMode="auto">
          <a:xfrm>
            <a:off x="349251" y="3807619"/>
            <a:ext cx="2302933" cy="2375297"/>
            <a:chOff x="261938" y="5076825"/>
            <a:chExt cx="1727200" cy="3167063"/>
          </a:xfrm>
        </p:grpSpPr>
        <p:sp>
          <p:nvSpPr>
            <p:cNvPr id="3090" name="Rectangle 190"/>
            <p:cNvSpPr>
              <a:spLocks noChangeArrowheads="1"/>
            </p:cNvSpPr>
            <p:nvPr/>
          </p:nvSpPr>
          <p:spPr bwMode="auto">
            <a:xfrm>
              <a:off x="404813" y="6156325"/>
              <a:ext cx="1368425" cy="294097"/>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Reuniones sectoriales con E.D.</a:t>
              </a:r>
            </a:p>
          </p:txBody>
        </p:sp>
        <p:sp>
          <p:nvSpPr>
            <p:cNvPr id="3091" name="208 Rectángulo"/>
            <p:cNvSpPr>
              <a:spLocks noChangeArrowheads="1"/>
            </p:cNvSpPr>
            <p:nvPr/>
          </p:nvSpPr>
          <p:spPr bwMode="auto">
            <a:xfrm>
              <a:off x="768136" y="5292725"/>
              <a:ext cx="594154" cy="465084"/>
            </a:xfrm>
            <a:prstGeom prst="rect">
              <a:avLst/>
            </a:prstGeom>
            <a:solidFill>
              <a:srgbClr val="CCCC00"/>
            </a:solidFill>
            <a:ln w="9525">
              <a:noFill/>
              <a:miter lim="800000"/>
              <a:headEnd/>
              <a:tailEnd/>
            </a:ln>
          </p:spPr>
          <p:txBody>
            <a:bodyPr wrap="none">
              <a:spAutoFit/>
            </a:bodyPr>
            <a:lstStyle/>
            <a:p>
              <a:pPr algn="ctr">
                <a:lnSpc>
                  <a:spcPts val="1000"/>
                </a:lnSpc>
              </a:pPr>
              <a:r>
                <a:rPr lang="es-ES" sz="800" b="1" dirty="0">
                  <a:solidFill>
                    <a:schemeClr val="tx1"/>
                  </a:solidFill>
                </a:rPr>
                <a:t>Análisis </a:t>
              </a:r>
            </a:p>
            <a:p>
              <a:pPr algn="ctr">
                <a:lnSpc>
                  <a:spcPts val="1000"/>
                </a:lnSpc>
              </a:pPr>
              <a:r>
                <a:rPr lang="es-ES" sz="800" b="1" dirty="0">
                  <a:solidFill>
                    <a:schemeClr val="tx1"/>
                  </a:solidFill>
                </a:rPr>
                <a:t>de Resultados</a:t>
              </a:r>
            </a:p>
          </p:txBody>
        </p:sp>
        <p:sp>
          <p:nvSpPr>
            <p:cNvPr id="3092" name="213 CuadroTexto"/>
            <p:cNvSpPr txBox="1">
              <a:spLocks noChangeArrowheads="1"/>
            </p:cNvSpPr>
            <p:nvPr/>
          </p:nvSpPr>
          <p:spPr bwMode="auto">
            <a:xfrm>
              <a:off x="606425" y="7391400"/>
              <a:ext cx="963613" cy="465084"/>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Seguimiento interno por E.D.</a:t>
              </a:r>
            </a:p>
          </p:txBody>
        </p:sp>
        <p:sp>
          <p:nvSpPr>
            <p:cNvPr id="219" name="218 Rectángulo"/>
            <p:cNvSpPr/>
            <p:nvPr/>
          </p:nvSpPr>
          <p:spPr>
            <a:xfrm>
              <a:off x="261938" y="5076825"/>
              <a:ext cx="1727200" cy="2808288"/>
            </a:xfrm>
            <a:prstGeom prst="rect">
              <a:avLst/>
            </a:prstGeom>
            <a:noFill/>
            <a:ln w="635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ES"/>
            </a:p>
          </p:txBody>
        </p:sp>
        <p:cxnSp>
          <p:nvCxnSpPr>
            <p:cNvPr id="3094" name="233 Conector recto de flecha"/>
            <p:cNvCxnSpPr>
              <a:cxnSpLocks noChangeShapeType="1"/>
              <a:stCxn id="219" idx="2"/>
            </p:cNvCxnSpPr>
            <p:nvPr/>
          </p:nvCxnSpPr>
          <p:spPr bwMode="auto">
            <a:xfrm>
              <a:off x="1125538" y="7885113"/>
              <a:ext cx="0" cy="358775"/>
            </a:xfrm>
            <a:prstGeom prst="straightConnector1">
              <a:avLst/>
            </a:prstGeom>
            <a:noFill/>
            <a:ln w="9525">
              <a:solidFill>
                <a:schemeClr val="tx1"/>
              </a:solidFill>
              <a:round/>
              <a:headEnd/>
              <a:tailEnd type="triangle" w="med" len="med"/>
            </a:ln>
          </p:spPr>
        </p:cxnSp>
        <p:sp>
          <p:nvSpPr>
            <p:cNvPr id="3095" name="Rectangle 190"/>
            <p:cNvSpPr>
              <a:spLocks noChangeArrowheads="1"/>
            </p:cNvSpPr>
            <p:nvPr/>
          </p:nvSpPr>
          <p:spPr bwMode="auto">
            <a:xfrm>
              <a:off x="404813" y="5735638"/>
              <a:ext cx="1368425" cy="294097"/>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Reuniones generales con E.D. (Zona)</a:t>
              </a:r>
            </a:p>
          </p:txBody>
        </p:sp>
        <p:sp>
          <p:nvSpPr>
            <p:cNvPr id="3096" name="Rectangle 190"/>
            <p:cNvSpPr>
              <a:spLocks noChangeArrowheads="1"/>
            </p:cNvSpPr>
            <p:nvPr/>
          </p:nvSpPr>
          <p:spPr bwMode="auto">
            <a:xfrm>
              <a:off x="404813" y="6577013"/>
              <a:ext cx="1368425" cy="294097"/>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Devolución de información inmediata </a:t>
              </a:r>
            </a:p>
          </p:txBody>
        </p:sp>
        <p:sp>
          <p:nvSpPr>
            <p:cNvPr id="3097" name="Rectangle 190"/>
            <p:cNvSpPr>
              <a:spLocks noChangeArrowheads="1"/>
            </p:cNvSpPr>
            <p:nvPr/>
          </p:nvSpPr>
          <p:spPr bwMode="auto">
            <a:xfrm>
              <a:off x="404813" y="6999288"/>
              <a:ext cx="1368425" cy="465084"/>
            </a:xfrm>
            <a:prstGeom prst="rect">
              <a:avLst/>
            </a:prstGeom>
            <a:solidFill>
              <a:srgbClr val="CCCC00"/>
            </a:solidFill>
            <a:ln w="9525">
              <a:noFill/>
              <a:miter lim="800000"/>
              <a:headEnd/>
              <a:tailEnd/>
            </a:ln>
          </p:spPr>
          <p:txBody>
            <a:bodyPr>
              <a:spAutoFit/>
            </a:bodyPr>
            <a:lstStyle/>
            <a:p>
              <a:pPr algn="ctr">
                <a:lnSpc>
                  <a:spcPts val="1000"/>
                </a:lnSpc>
              </a:pPr>
              <a:r>
                <a:rPr lang="es-ES" sz="800" b="1" dirty="0">
                  <a:solidFill>
                    <a:schemeClr val="tx1"/>
                  </a:solidFill>
                </a:rPr>
                <a:t>Planificar en equipo las visitas a las aulas</a:t>
              </a:r>
            </a:p>
          </p:txBody>
        </p:sp>
      </p:grpSp>
      <p:sp>
        <p:nvSpPr>
          <p:cNvPr id="3089" name="Text Box 117"/>
          <p:cNvSpPr txBox="1">
            <a:spLocks noChangeArrowheads="1"/>
          </p:cNvSpPr>
          <p:nvPr/>
        </p:nvSpPr>
        <p:spPr bwMode="auto">
          <a:xfrm>
            <a:off x="-35984" y="-27384"/>
            <a:ext cx="9215968" cy="424732"/>
          </a:xfrm>
          <a:prstGeom prst="rect">
            <a:avLst/>
          </a:prstGeom>
          <a:gradFill rotWithShape="0">
            <a:gsLst>
              <a:gs pos="0">
                <a:srgbClr val="CCFF66"/>
              </a:gs>
              <a:gs pos="50000">
                <a:srgbClr val="E3FFAB"/>
              </a:gs>
              <a:gs pos="100000">
                <a:srgbClr val="CCFF66"/>
              </a:gs>
            </a:gsLst>
            <a:lin ang="18900000" scaled="1"/>
          </a:gradFill>
          <a:ln w="9525">
            <a:noFill/>
            <a:miter lim="800000"/>
            <a:headEnd/>
            <a:tailEnd/>
          </a:ln>
        </p:spPr>
        <p:txBody>
          <a:bodyPr>
            <a:spAutoFit/>
          </a:bodyPr>
          <a:lstStyle/>
          <a:p>
            <a:pPr algn="ctr">
              <a:lnSpc>
                <a:spcPct val="90000"/>
              </a:lnSpc>
            </a:pPr>
            <a:r>
              <a:rPr lang="es-ES" sz="1200" dirty="0">
                <a:solidFill>
                  <a:schemeClr val="tx1"/>
                </a:solidFill>
                <a:latin typeface="Arial Black" pitchFamily="34" charset="0"/>
              </a:rPr>
              <a:t>SEGUIMIENTO DE LOS CENTROS, EN LOS QUE SE REALIZÓ LA ACTUACIÓN PRIORITARIA EN CURSOS ANTERIORES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2700338" y="2852738"/>
            <a:ext cx="4824412" cy="1068387"/>
          </a:xfrm>
          <a:prstGeom prst="rect">
            <a:avLst/>
          </a:prstGeom>
          <a:noFill/>
          <a:ln w="9525">
            <a:noFill/>
            <a:miter lim="800000"/>
            <a:headEnd/>
            <a:tailEnd/>
          </a:ln>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3600">
                <a:solidFill>
                  <a:schemeClr val="accent2"/>
                </a:solidFill>
                <a:latin typeface="Arial Black" pitchFamily="34" charset="0"/>
              </a:rPr>
              <a:t>PARTE SEGUNDA</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800">
                <a:solidFill>
                  <a:schemeClr val="accent2"/>
                </a:solidFill>
                <a:latin typeface="Arial Black" pitchFamily="34" charset="0"/>
              </a:rPr>
              <a:t>(Centros del Sector)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2 Rectángulo"/>
          <p:cNvSpPr>
            <a:spLocks noChangeArrowheads="1"/>
          </p:cNvSpPr>
          <p:nvPr/>
        </p:nvSpPr>
        <p:spPr bwMode="auto">
          <a:xfrm>
            <a:off x="755650" y="374650"/>
            <a:ext cx="6769100" cy="822325"/>
          </a:xfrm>
          <a:prstGeom prst="rect">
            <a:avLst/>
          </a:prstGeom>
          <a:solidFill>
            <a:schemeClr val="accent1"/>
          </a:solidFill>
          <a:ln w="9525" algn="ctr">
            <a:noFill/>
            <a:miter lim="800000"/>
            <a:headEnd/>
            <a:tailEnd/>
          </a:ln>
        </p:spPr>
        <p:txBody>
          <a:bodyPr>
            <a:spAutoFit/>
          </a:bodyPr>
          <a:lstStyle/>
          <a:p>
            <a:pPr marL="0" lvl="1" indent="0" algn="ctr" defTabSz="914400" eaLnBrk="0" hangingPunct="0">
              <a:tabLst>
                <a:tab pos="0" algn="l"/>
              </a:tabLst>
            </a:pPr>
            <a:r>
              <a:rPr lang="es-ES" sz="2400">
                <a:solidFill>
                  <a:schemeClr val="tx1"/>
                </a:solidFill>
                <a:latin typeface="Arial Black" pitchFamily="34" charset="0"/>
              </a:rPr>
              <a:t>Organización del Inicio de curso y posibles incidencias</a:t>
            </a:r>
            <a:endParaRPr lang="es-ES" sz="2000">
              <a:solidFill>
                <a:schemeClr val="tx1"/>
              </a:solidFill>
              <a:latin typeface="Arial Black" pitchFamily="34" charset="0"/>
            </a:endParaRPr>
          </a:p>
        </p:txBody>
      </p:sp>
      <p:sp>
        <p:nvSpPr>
          <p:cNvPr id="24579" name="3 Rectángulo"/>
          <p:cNvSpPr>
            <a:spLocks noChangeArrowheads="1"/>
          </p:cNvSpPr>
          <p:nvPr/>
        </p:nvSpPr>
        <p:spPr bwMode="auto">
          <a:xfrm>
            <a:off x="900113" y="2044700"/>
            <a:ext cx="8110537" cy="4246563"/>
          </a:xfrm>
          <a:prstGeom prst="rect">
            <a:avLst/>
          </a:prstGeom>
          <a:solidFill>
            <a:srgbClr val="FFC000"/>
          </a:solidFill>
          <a:ln w="9525">
            <a:noFill/>
            <a:miter lim="800000"/>
            <a:headEnd/>
            <a:tailEnd/>
          </a:ln>
        </p:spPr>
        <p:txBody>
          <a:bodyPr>
            <a:spAutoFit/>
          </a:bodyPr>
          <a:lstStyle/>
          <a:p>
            <a:pPr marL="342900" lvl="1" indent="-342900" algn="just" defTabSz="914400">
              <a:lnSpc>
                <a:spcPct val="150000"/>
              </a:lnSpc>
              <a:buFont typeface="Calibri" pitchFamily="34" charset="0"/>
              <a:buAutoNum type="arabicPeriod"/>
              <a:tabLst>
                <a:tab pos="0" algn="l"/>
              </a:tabLst>
            </a:pPr>
            <a:r>
              <a:rPr lang="es-ES" sz="1800">
                <a:solidFill>
                  <a:srgbClr val="000000"/>
                </a:solidFill>
                <a:latin typeface="Arial Black" pitchFamily="34" charset="0"/>
                <a:ea typeface="Times New Roman" pitchFamily="18" charset="0"/>
                <a:cs typeface="Arial" pitchFamily="34" charset="0"/>
              </a:rPr>
              <a:t>Telefonear al móvil corporativo (incidencias) o remitir un correo electrónico (normalidad) al Inspector de Referencia a primera hora del día 10 (17, en Secundaria), para informar sobre la normalidad o incidencias  que afecten al comienzo de curso.</a:t>
            </a:r>
          </a:p>
          <a:p>
            <a:pPr marL="342900" lvl="1" indent="-342900" algn="just" defTabSz="914400">
              <a:lnSpc>
                <a:spcPct val="150000"/>
              </a:lnSpc>
              <a:buFont typeface="Calibri" pitchFamily="34" charset="0"/>
              <a:buAutoNum type="arabicPeriod"/>
              <a:tabLst>
                <a:tab pos="0" algn="l"/>
              </a:tabLst>
            </a:pPr>
            <a:r>
              <a:rPr lang="es-ES" sz="1800">
                <a:solidFill>
                  <a:srgbClr val="000000"/>
                </a:solidFill>
                <a:latin typeface="Arial Black" pitchFamily="34" charset="0"/>
                <a:ea typeface="Times New Roman" pitchFamily="18" charset="0"/>
                <a:cs typeface="Arial" pitchFamily="34" charset="0"/>
              </a:rPr>
              <a:t>Flexibilidad a la entrada pero no a la salida, que será la habitual.</a:t>
            </a:r>
          </a:p>
          <a:p>
            <a:pPr marL="342900" lvl="1" indent="-342900" algn="just" defTabSz="914400">
              <a:lnSpc>
                <a:spcPct val="150000"/>
              </a:lnSpc>
              <a:buFont typeface="Calibri" pitchFamily="34" charset="0"/>
              <a:buAutoNum type="arabicPeriod"/>
              <a:tabLst>
                <a:tab pos="0" algn="l"/>
              </a:tabLst>
            </a:pPr>
            <a:r>
              <a:rPr lang="es-ES" sz="1800">
                <a:solidFill>
                  <a:srgbClr val="000000"/>
                </a:solidFill>
                <a:latin typeface="Arial Black" pitchFamily="34" charset="0"/>
                <a:ea typeface="Times New Roman" pitchFamily="18" charset="0"/>
                <a:cs typeface="Arial" pitchFamily="34" charset="0"/>
              </a:rPr>
              <a:t>Horario consensuado en la localidad.</a:t>
            </a:r>
          </a:p>
          <a:p>
            <a:pPr marL="342900" lvl="1" indent="-342900" algn="just" defTabSz="914400">
              <a:lnSpc>
                <a:spcPct val="150000"/>
              </a:lnSpc>
              <a:buFont typeface="Calibri" pitchFamily="34" charset="0"/>
              <a:buAutoNum type="arabicPeriod"/>
              <a:tabLst>
                <a:tab pos="0" algn="l"/>
              </a:tabLst>
            </a:pPr>
            <a:r>
              <a:rPr lang="es-ES" sz="1800">
                <a:solidFill>
                  <a:srgbClr val="000000"/>
                </a:solidFill>
                <a:latin typeface="Arial Black" pitchFamily="34" charset="0"/>
                <a:ea typeface="Times New Roman" pitchFamily="18" charset="0"/>
                <a:cs typeface="Arial" pitchFamily="34" charset="0"/>
              </a:rPr>
              <a:t>El periodo de adaptación se realizará solo en los casos necesarios y previo acuerdo con las familias.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txBox="1">
            <a:spLocks noGrp="1"/>
          </p:cNvSpPr>
          <p:nvPr/>
        </p:nvSpPr>
        <p:spPr>
          <a:xfrm>
            <a:off x="6553200" y="6356350"/>
            <a:ext cx="2133600" cy="365125"/>
          </a:xfrm>
          <a:prstGeom prst="rect">
            <a:avLst/>
          </a:prstGeom>
          <a:noFill/>
        </p:spPr>
        <p:txBody>
          <a:bodyPr anchor="ctr"/>
          <a:lstStyle/>
          <a:p>
            <a:pPr algn="r" defTabSz="914400">
              <a:defRPr/>
            </a:pPr>
            <a:fld id="{73FED88D-63D6-4CDD-89F2-41739C3137AA}" type="slidenum">
              <a:rPr lang="es-ES" sz="1200">
                <a:solidFill>
                  <a:schemeClr val="tx1">
                    <a:tint val="75000"/>
                  </a:schemeClr>
                </a:solidFill>
                <a:latin typeface="Tahoma" pitchFamily="34" charset="0"/>
                <a:ea typeface="+mn-ea"/>
              </a:rPr>
              <a:pPr algn="r" defTabSz="914400">
                <a:defRPr/>
              </a:pPr>
              <a:t>26</a:t>
            </a:fld>
            <a:endParaRPr lang="es-ES" sz="1200">
              <a:solidFill>
                <a:schemeClr val="tx1">
                  <a:tint val="75000"/>
                </a:schemeClr>
              </a:solidFill>
              <a:latin typeface="Tahoma" pitchFamily="34" charset="0"/>
              <a:ea typeface="+mn-ea"/>
            </a:endParaRPr>
          </a:p>
        </p:txBody>
      </p:sp>
      <p:sp>
        <p:nvSpPr>
          <p:cNvPr id="25603" name="2 Rectángulo"/>
          <p:cNvSpPr>
            <a:spLocks noChangeArrowheads="1"/>
          </p:cNvSpPr>
          <p:nvPr/>
        </p:nvSpPr>
        <p:spPr bwMode="auto">
          <a:xfrm>
            <a:off x="650875" y="165100"/>
            <a:ext cx="6800850" cy="600075"/>
          </a:xfrm>
          <a:prstGeom prst="rect">
            <a:avLst/>
          </a:prstGeom>
          <a:solidFill>
            <a:srgbClr val="FFFF00"/>
          </a:solidFill>
          <a:ln w="9525">
            <a:noFill/>
            <a:miter lim="800000"/>
            <a:headEnd/>
            <a:tailEnd/>
          </a:ln>
        </p:spPr>
        <p:txBody>
          <a:bodyPr>
            <a:spAutoFit/>
          </a:bodyPr>
          <a:lstStyle/>
          <a:p>
            <a:pPr marL="457200" lvl="1" indent="-457200" algn="ctr" defTabSz="914400">
              <a:lnSpc>
                <a:spcPts val="2000"/>
              </a:lnSpc>
              <a:tabLst>
                <a:tab pos="447675" algn="l"/>
              </a:tabLst>
            </a:pPr>
            <a:r>
              <a:rPr lang="es-ES" sz="2000">
                <a:solidFill>
                  <a:srgbClr val="000000"/>
                </a:solidFill>
                <a:latin typeface="Arial Black" pitchFamily="34" charset="0"/>
              </a:rPr>
              <a:t>Cumplimiento del Calendario Escolar. Organización de inicio de curso</a:t>
            </a:r>
          </a:p>
        </p:txBody>
      </p:sp>
      <p:grpSp>
        <p:nvGrpSpPr>
          <p:cNvPr id="3" name="4 Grupo"/>
          <p:cNvGrpSpPr/>
          <p:nvPr/>
        </p:nvGrpSpPr>
        <p:grpSpPr>
          <a:xfrm>
            <a:off x="-108604" y="-27384"/>
            <a:ext cx="772642" cy="6957392"/>
            <a:chOff x="-1044624" y="-27384"/>
            <a:chExt cx="773113" cy="6957392"/>
          </a:xfrm>
          <a:scene3d>
            <a:camera prst="perspectiveFront" fov="5100000">
              <a:rot lat="0" lon="2100000" rev="0"/>
            </a:camera>
            <a:lightRig rig="flood" dir="t">
              <a:rot lat="0" lon="0" rev="13800000"/>
            </a:lightRig>
          </a:scene3d>
        </p:grpSpPr>
        <p:pic>
          <p:nvPicPr>
            <p:cNvPr id="5" name="Picture 1"/>
            <p:cNvPicPr>
              <a:picLocks noChangeAspect="1" noChangeArrowheads="1"/>
            </p:cNvPicPr>
            <p:nvPr/>
          </p:nvPicPr>
          <p:blipFill>
            <a:blip r:embed="rId2" cstate="print">
              <a:extLst>
                <a:ext uri="{28A0092B-C50C-407E-A947-70E740481C1C}"/>
              </a:extLst>
            </a:blip>
            <a:srcRect/>
            <a:stretch>
              <a:fillRect/>
            </a:stretch>
          </p:blipFill>
          <p:spPr bwMode="auto">
            <a:xfrm>
              <a:off x="-1044624" y="-27384"/>
              <a:ext cx="773113" cy="256490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6" name="Picture 11"/>
            <p:cNvPicPr>
              <a:picLocks noChangeAspect="1" noChangeArrowheads="1"/>
            </p:cNvPicPr>
            <p:nvPr/>
          </p:nvPicPr>
          <p:blipFill>
            <a:blip r:embed="rId2" cstate="print">
              <a:extLst>
                <a:ext uri="{28A0092B-C50C-407E-A947-70E740481C1C}"/>
              </a:extLst>
            </a:blip>
            <a:srcRect/>
            <a:stretch>
              <a:fillRect/>
            </a:stretch>
          </p:blipFill>
          <p:spPr bwMode="auto">
            <a:xfrm>
              <a:off x="-1044624" y="2492896"/>
              <a:ext cx="773113" cy="2314575"/>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7" name="Picture 2"/>
            <p:cNvPicPr>
              <a:picLocks noChangeAspect="1" noChangeArrowheads="1"/>
            </p:cNvPicPr>
            <p:nvPr/>
          </p:nvPicPr>
          <p:blipFill>
            <a:blip r:embed="rId2" cstate="print">
              <a:extLst>
                <a:ext uri="{28A0092B-C50C-407E-A947-70E740481C1C}"/>
              </a:extLst>
            </a:blip>
            <a:srcRect/>
            <a:stretch>
              <a:fillRect/>
            </a:stretch>
          </p:blipFill>
          <p:spPr bwMode="auto">
            <a:xfrm>
              <a:off x="-1044624" y="4725144"/>
              <a:ext cx="773113" cy="220486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grpSp>
      <p:pic>
        <p:nvPicPr>
          <p:cNvPr id="8" name="Picture 3"/>
          <p:cNvPicPr>
            <a:picLocks noChangeAspect="1" noChangeArrowheads="1"/>
          </p:cNvPicPr>
          <p:nvPr/>
        </p:nvPicPr>
        <p:blipFill>
          <a:blip r:embed="rId3" cstate="print">
            <a:extLst>
              <a:ext uri="{BEBA8EAE-BF5A-486C-A8C5-ECC9F3942E4B}"/>
              <a:ext uri="{28A0092B-C50C-407E-A947-70E740481C1C}"/>
            </a:extLst>
          </a:blip>
          <a:srcRect/>
          <a:stretch>
            <a:fillRect/>
          </a:stretch>
        </p:blipFill>
        <p:spPr bwMode="auto">
          <a:xfrm>
            <a:off x="8028232" y="9744"/>
            <a:ext cx="1079808" cy="826968"/>
          </a:xfrm>
          <a:prstGeom prst="rect">
            <a:avLst/>
          </a:prstGeom>
          <a:noFill/>
          <a:ln w="3240">
            <a:noFill/>
            <a:miter lim="800000"/>
            <a:headEnd/>
            <a:tailEnd/>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a:extLst>
            <a:ext uri="{909E8E84-426E-40DD-AFC4-6F175D3DCCD1}"/>
          </a:extLst>
        </p:spPr>
      </p:pic>
      <p:sp>
        <p:nvSpPr>
          <p:cNvPr id="25606" name="Text Box 5"/>
          <p:cNvSpPr txBox="1">
            <a:spLocks noChangeArrowheads="1"/>
          </p:cNvSpPr>
          <p:nvPr/>
        </p:nvSpPr>
        <p:spPr bwMode="auto">
          <a:xfrm>
            <a:off x="703263" y="981075"/>
            <a:ext cx="8440737" cy="3028950"/>
          </a:xfrm>
          <a:prstGeom prst="rect">
            <a:avLst/>
          </a:prstGeom>
          <a:gradFill rotWithShape="1">
            <a:gsLst>
              <a:gs pos="0">
                <a:srgbClr val="FFFF80"/>
              </a:gs>
              <a:gs pos="50000">
                <a:srgbClr val="FFFFB3"/>
              </a:gs>
              <a:gs pos="100000">
                <a:srgbClr val="FFFFDA"/>
              </a:gs>
            </a:gsLst>
            <a:lin ang="2700000" scaled="1"/>
          </a:gradFill>
          <a:ln w="9525">
            <a:noFill/>
            <a:miter lim="800000"/>
            <a:headEnd/>
            <a:tailEnd/>
          </a:ln>
        </p:spPr>
        <p:txBody>
          <a:bodyPr>
            <a:spAutoFit/>
          </a:bodyPr>
          <a:lstStyle/>
          <a:p>
            <a:pPr marL="263525" lvl="1" indent="185738" defTabSz="914400">
              <a:lnSpc>
                <a:spcPct val="120000"/>
              </a:lnSpc>
              <a:buFont typeface="Arial" pitchFamily="34" charset="0"/>
              <a:buNone/>
            </a:pPr>
            <a:r>
              <a:rPr lang="es-ES" sz="1600">
                <a:solidFill>
                  <a:schemeClr val="tx1"/>
                </a:solidFill>
                <a:latin typeface="Arial Black" pitchFamily="34" charset="0"/>
              </a:rPr>
              <a:t>Día de comienzo:</a:t>
            </a:r>
          </a:p>
          <a:p>
            <a:pPr marL="263525" lvl="1" indent="185738" algn="just" defTabSz="914400">
              <a:lnSpc>
                <a:spcPct val="120000"/>
              </a:lnSpc>
              <a:buFont typeface="Arial" pitchFamily="34" charset="0"/>
              <a:buChar char="•"/>
            </a:pPr>
            <a:r>
              <a:rPr lang="es-ES" sz="1600">
                <a:solidFill>
                  <a:schemeClr val="tx1"/>
                </a:solidFill>
                <a:latin typeface="Arial Black" pitchFamily="34" charset="0"/>
              </a:rPr>
              <a:t>Infantil y Primaria: 10 de Septiembre.</a:t>
            </a:r>
          </a:p>
          <a:p>
            <a:pPr marL="263525" lvl="1" indent="185738" algn="just" defTabSz="914400">
              <a:lnSpc>
                <a:spcPct val="120000"/>
              </a:lnSpc>
              <a:buFont typeface="Arial" pitchFamily="34" charset="0"/>
              <a:buChar char="•"/>
            </a:pPr>
            <a:r>
              <a:rPr lang="es-ES" sz="1600">
                <a:solidFill>
                  <a:schemeClr val="tx1"/>
                </a:solidFill>
                <a:latin typeface="Arial Black" pitchFamily="34" charset="0"/>
              </a:rPr>
              <a:t>Secundaria, ERES y Adultos: 17 de Septiembre.</a:t>
            </a:r>
          </a:p>
          <a:p>
            <a:pPr marL="263525" lvl="1" indent="185738" algn="just" defTabSz="914400" eaLnBrk="0" hangingPunct="0">
              <a:lnSpc>
                <a:spcPct val="120000"/>
              </a:lnSpc>
              <a:buFont typeface="Arial" pitchFamily="34" charset="0"/>
              <a:buChar char="•"/>
            </a:pPr>
            <a:r>
              <a:rPr lang="es-ES" sz="1600">
                <a:solidFill>
                  <a:schemeClr val="tx1"/>
                </a:solidFill>
                <a:latin typeface="Arial Black" pitchFamily="34" charset="0"/>
              </a:rPr>
              <a:t>Horario flexible sólo en el primer día (Primaria y Secundaria).</a:t>
            </a:r>
          </a:p>
          <a:p>
            <a:pPr marL="263525" lvl="1" indent="185738" algn="just" defTabSz="914400" eaLnBrk="0" hangingPunct="0">
              <a:lnSpc>
                <a:spcPct val="120000"/>
              </a:lnSpc>
              <a:buFont typeface="Arial" pitchFamily="34" charset="0"/>
              <a:buChar char="•"/>
            </a:pPr>
            <a:r>
              <a:rPr lang="es-ES" sz="1600">
                <a:solidFill>
                  <a:schemeClr val="tx1"/>
                </a:solidFill>
                <a:latin typeface="Arial Black" pitchFamily="34" charset="0"/>
              </a:rPr>
              <a:t>Flexibilidad en la entrada, pero no en la salida, que será en la hora habitual y para todo el alumnado. </a:t>
            </a:r>
          </a:p>
          <a:p>
            <a:pPr marL="263525" lvl="1" indent="185738" algn="just" defTabSz="914400" eaLnBrk="0" hangingPunct="0">
              <a:lnSpc>
                <a:spcPct val="120000"/>
              </a:lnSpc>
              <a:buFont typeface="Arial" pitchFamily="34" charset="0"/>
              <a:buChar char="•"/>
            </a:pPr>
            <a:r>
              <a:rPr lang="es-ES" sz="1600">
                <a:solidFill>
                  <a:schemeClr val="tx1"/>
                </a:solidFill>
                <a:latin typeface="Arial Black" pitchFamily="34" charset="0"/>
              </a:rPr>
              <a:t>Es aconsejable que se adopten horarios similares en la misma localidad. </a:t>
            </a:r>
          </a:p>
          <a:p>
            <a:pPr marL="263525" lvl="1" indent="185738" algn="just" defTabSz="914400">
              <a:lnSpc>
                <a:spcPct val="120000"/>
              </a:lnSpc>
              <a:buFont typeface="Arial" pitchFamily="34" charset="0"/>
              <a:buChar char="•"/>
            </a:pPr>
            <a:r>
              <a:rPr lang="es-ES" sz="1600">
                <a:solidFill>
                  <a:schemeClr val="tx1"/>
                </a:solidFill>
                <a:latin typeface="Arial Black" pitchFamily="34" charset="0"/>
              </a:rPr>
              <a:t>El periodo de adaptación en E. Infantil de 3 años está sujeto a lo</a:t>
            </a:r>
          </a:p>
          <a:p>
            <a:pPr marL="263525" lvl="1" indent="185738" algn="just" defTabSz="914400">
              <a:lnSpc>
                <a:spcPct val="120000"/>
              </a:lnSpc>
            </a:pPr>
            <a:r>
              <a:rPr lang="es-ES" sz="1600">
                <a:solidFill>
                  <a:schemeClr val="tx1"/>
                </a:solidFill>
                <a:latin typeface="Arial Black" pitchFamily="34" charset="0"/>
              </a:rPr>
              <a:t>establecido en norma  y no es generalizable sin más.</a:t>
            </a:r>
          </a:p>
        </p:txBody>
      </p:sp>
      <p:sp>
        <p:nvSpPr>
          <p:cNvPr id="25607" name="Rectangle 5"/>
          <p:cNvSpPr>
            <a:spLocks noChangeArrowheads="1"/>
          </p:cNvSpPr>
          <p:nvPr/>
        </p:nvSpPr>
        <p:spPr bwMode="auto">
          <a:xfrm>
            <a:off x="715963" y="4221163"/>
            <a:ext cx="8440737" cy="2282825"/>
          </a:xfrm>
          <a:prstGeom prst="rect">
            <a:avLst/>
          </a:prstGeom>
          <a:noFill/>
          <a:ln w="9525">
            <a:noFill/>
            <a:miter lim="800000"/>
            <a:headEnd/>
            <a:tailEnd/>
          </a:ln>
        </p:spPr>
        <p:txBody>
          <a:bodyPr>
            <a:spAutoFit/>
          </a:bodyPr>
          <a:lstStyle/>
          <a:p>
            <a:pPr algn="just" defTabSz="914400"/>
            <a:r>
              <a:rPr lang="es-ES" sz="1200">
                <a:solidFill>
                  <a:schemeClr val="tx1"/>
                </a:solidFill>
                <a:latin typeface="Arial Black" pitchFamily="34" charset="0"/>
              </a:rPr>
              <a:t>“…En el </a:t>
            </a:r>
            <a:r>
              <a:rPr lang="es-ES" sz="1200">
                <a:solidFill>
                  <a:srgbClr val="FF0000"/>
                </a:solidFill>
                <a:latin typeface="Arial Black" pitchFamily="34" charset="0"/>
              </a:rPr>
              <a:t>segundo ciclo de educación infantil</a:t>
            </a:r>
            <a:r>
              <a:rPr lang="es-ES" sz="1200">
                <a:solidFill>
                  <a:schemeClr val="tx1"/>
                </a:solidFill>
                <a:latin typeface="Arial Black" pitchFamily="34" charset="0"/>
              </a:rPr>
              <a:t>, a fin de facilitarla adaptación del alumnado </a:t>
            </a:r>
            <a:r>
              <a:rPr lang="es-ES" sz="1200">
                <a:solidFill>
                  <a:srgbClr val="FF0000"/>
                </a:solidFill>
                <a:latin typeface="Arial Black" pitchFamily="34" charset="0"/>
              </a:rPr>
              <a:t>que asista a clase por primera vez</a:t>
            </a:r>
            <a:r>
              <a:rPr lang="es-ES" sz="1200">
                <a:solidFill>
                  <a:schemeClr val="tx1"/>
                </a:solidFill>
                <a:latin typeface="Arial Black" pitchFamily="34" charset="0"/>
              </a:rPr>
              <a:t> y que </a:t>
            </a:r>
            <a:r>
              <a:rPr lang="es-ES" sz="1200">
                <a:solidFill>
                  <a:srgbClr val="FF0000"/>
                </a:solidFill>
                <a:latin typeface="Arial Black" pitchFamily="34" charset="0"/>
              </a:rPr>
              <a:t>presente dificultades para su integración en el ámbito escolar</a:t>
            </a:r>
            <a:r>
              <a:rPr lang="es-ES" sz="1200">
                <a:solidFill>
                  <a:schemeClr val="tx1"/>
                </a:solidFill>
                <a:latin typeface="Arial Black" pitchFamily="34" charset="0"/>
              </a:rPr>
              <a:t>, los Consejos Escolares de los centros docentes sostenidos con fondos públicos podrán establecer al principio del curso escolar un </a:t>
            </a:r>
            <a:r>
              <a:rPr lang="es-ES" sz="1200">
                <a:solidFill>
                  <a:srgbClr val="FF0000"/>
                </a:solidFill>
                <a:latin typeface="Arial Black" pitchFamily="34" charset="0"/>
              </a:rPr>
              <a:t>horario flexible.</a:t>
            </a:r>
          </a:p>
          <a:p>
            <a:pPr algn="just" defTabSz="914400"/>
            <a:r>
              <a:rPr lang="es-ES" sz="1200">
                <a:solidFill>
                  <a:schemeClr val="tx1"/>
                </a:solidFill>
                <a:latin typeface="Arial Black" pitchFamily="34" charset="0"/>
              </a:rPr>
              <a:t>Esta medida que, </a:t>
            </a:r>
            <a:r>
              <a:rPr lang="es-ES" sz="1200">
                <a:solidFill>
                  <a:srgbClr val="FF0000"/>
                </a:solidFill>
                <a:latin typeface="Arial Black" pitchFamily="34" charset="0"/>
              </a:rPr>
              <a:t>en ningún caso</a:t>
            </a:r>
            <a:r>
              <a:rPr lang="es-ES" sz="1200">
                <a:solidFill>
                  <a:schemeClr val="tx1"/>
                </a:solidFill>
                <a:latin typeface="Arial Black" pitchFamily="34" charset="0"/>
              </a:rPr>
              <a:t>, se adoptará </a:t>
            </a:r>
            <a:r>
              <a:rPr lang="es-ES" sz="1200">
                <a:solidFill>
                  <a:srgbClr val="FF0000"/>
                </a:solidFill>
                <a:latin typeface="Arial Black" pitchFamily="34" charset="0"/>
              </a:rPr>
              <a:t>con carácter general</a:t>
            </a:r>
            <a:r>
              <a:rPr lang="es-ES" sz="1200">
                <a:solidFill>
                  <a:schemeClr val="tx1"/>
                </a:solidFill>
                <a:latin typeface="Arial Black" pitchFamily="34" charset="0"/>
              </a:rPr>
              <a:t> </a:t>
            </a:r>
            <a:r>
              <a:rPr lang="es-ES" sz="1200">
                <a:solidFill>
                  <a:srgbClr val="FF0000"/>
                </a:solidFill>
                <a:latin typeface="Arial Black" pitchFamily="34" charset="0"/>
              </a:rPr>
              <a:t>para todo el alumnado</a:t>
            </a:r>
            <a:r>
              <a:rPr lang="es-ES" sz="1200">
                <a:solidFill>
                  <a:schemeClr val="tx1"/>
                </a:solidFill>
                <a:latin typeface="Arial Black" pitchFamily="34" charset="0"/>
              </a:rPr>
              <a:t>, contemplará el tiempo de permanencia de los niños y niñas en el centro docente, que de manera gradual y progresiva será cada día más amplio.</a:t>
            </a:r>
          </a:p>
          <a:p>
            <a:pPr algn="just" defTabSz="914400"/>
            <a:r>
              <a:rPr lang="es-ES" sz="1200">
                <a:solidFill>
                  <a:schemeClr val="tx1"/>
                </a:solidFill>
                <a:latin typeface="Arial Black" pitchFamily="34" charset="0"/>
              </a:rPr>
              <a:t>En todo caso, una vez transcurridas </a:t>
            </a:r>
            <a:r>
              <a:rPr lang="es-ES" sz="1200">
                <a:solidFill>
                  <a:srgbClr val="FF0000"/>
                </a:solidFill>
                <a:latin typeface="Arial Black" pitchFamily="34" charset="0"/>
              </a:rPr>
              <a:t>dos semanas</a:t>
            </a:r>
            <a:r>
              <a:rPr lang="es-ES" sz="1200">
                <a:solidFill>
                  <a:schemeClr val="tx1"/>
                </a:solidFill>
                <a:latin typeface="Arial Black" pitchFamily="34" charset="0"/>
              </a:rPr>
              <a:t> desde el comienzo de curso, el horario de la totalidad del alumnado deberá ser el establecido con carácter general para este nivel educativo.</a:t>
            </a:r>
          </a:p>
          <a:p>
            <a:pPr algn="just" defTabSz="914400"/>
            <a:r>
              <a:rPr lang="es-ES" sz="1200">
                <a:solidFill>
                  <a:schemeClr val="tx1"/>
                </a:solidFill>
                <a:latin typeface="Arial Black" pitchFamily="34" charset="0"/>
              </a:rPr>
              <a:t>Corresponde al </a:t>
            </a:r>
            <a:r>
              <a:rPr lang="es-ES" sz="1200">
                <a:solidFill>
                  <a:srgbClr val="FF0000"/>
                </a:solidFill>
                <a:latin typeface="Arial Black" pitchFamily="34" charset="0"/>
              </a:rPr>
              <a:t>profesorado</a:t>
            </a:r>
            <a:r>
              <a:rPr lang="es-ES" sz="1200">
                <a:solidFill>
                  <a:schemeClr val="tx1"/>
                </a:solidFill>
                <a:latin typeface="Arial Black" pitchFamily="34" charset="0"/>
              </a:rPr>
              <a:t> que ejerza la tutoría apreciar la conveniencia de aplicar la flexibilización horaria a un alumno o alumna y, en su caso, </a:t>
            </a:r>
            <a:r>
              <a:rPr lang="es-ES" sz="1200">
                <a:solidFill>
                  <a:srgbClr val="FF0000"/>
                </a:solidFill>
                <a:latin typeface="Arial Black" pitchFamily="34" charset="0"/>
              </a:rPr>
              <a:t>decidir la adopción de esta medida, de común acuerdo con los padres, madres</a:t>
            </a:r>
            <a:r>
              <a:rPr lang="es-ES" sz="1200">
                <a:solidFill>
                  <a:schemeClr val="tx1"/>
                </a:solidFill>
                <a:latin typeface="Arial Black" pitchFamily="34" charset="0"/>
              </a:rPr>
              <a:t> o personas que ejerzan la tutela”  (Decreto 301/2009).</a:t>
            </a:r>
          </a:p>
        </p:txBody>
      </p:sp>
      <p:sp>
        <p:nvSpPr>
          <p:cNvPr id="25608" name="3 Rectángulo"/>
          <p:cNvSpPr>
            <a:spLocks noChangeArrowheads="1"/>
          </p:cNvSpPr>
          <p:nvPr/>
        </p:nvSpPr>
        <p:spPr bwMode="auto">
          <a:xfrm>
            <a:off x="4211638" y="6475413"/>
            <a:ext cx="3509962"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Rectángulo"/>
          <p:cNvSpPr>
            <a:spLocks noChangeArrowheads="1"/>
          </p:cNvSpPr>
          <p:nvPr/>
        </p:nvSpPr>
        <p:spPr bwMode="auto">
          <a:xfrm>
            <a:off x="1187450" y="2551113"/>
            <a:ext cx="7561263" cy="2251075"/>
          </a:xfrm>
          <a:prstGeom prst="rect">
            <a:avLst/>
          </a:prstGeom>
          <a:noFill/>
          <a:ln w="9525">
            <a:noFill/>
            <a:miter lim="800000"/>
            <a:headEnd/>
            <a:tailEnd/>
          </a:ln>
        </p:spPr>
        <p:txBody>
          <a:bodyPr>
            <a:spAutoFit/>
          </a:bodyPr>
          <a:lstStyle/>
          <a:p>
            <a:pPr marL="0" lvl="1" indent="0" algn="just" defTabSz="914400">
              <a:lnSpc>
                <a:spcPct val="150000"/>
              </a:lnSpc>
              <a:tabLst>
                <a:tab pos="0" algn="l"/>
              </a:tabLst>
            </a:pPr>
            <a:r>
              <a:rPr lang="es-ES" sz="2400">
                <a:solidFill>
                  <a:srgbClr val="000000"/>
                </a:solidFill>
                <a:latin typeface="Arial Black" pitchFamily="34" charset="0"/>
                <a:ea typeface="Times New Roman" pitchFamily="18" charset="0"/>
                <a:cs typeface="Arial" pitchFamily="34" charset="0"/>
              </a:rPr>
              <a:t>Confirmar día disponible para reuniones de los equipos directivos con la inspección: Igual curso anterior.</a:t>
            </a:r>
          </a:p>
          <a:p>
            <a:pPr marL="0" lvl="1" indent="0" algn="just" defTabSz="914400">
              <a:lnSpc>
                <a:spcPct val="150000"/>
              </a:lnSpc>
              <a:tabLst>
                <a:tab pos="0" algn="l"/>
              </a:tabLst>
            </a:pPr>
            <a:r>
              <a:rPr lang="es-ES" sz="2400">
                <a:solidFill>
                  <a:srgbClr val="FF0000"/>
                </a:solidFill>
                <a:latin typeface="Arial Black" pitchFamily="34" charset="0"/>
                <a:ea typeface="Times New Roman" pitchFamily="18" charset="0"/>
                <a:cs typeface="Arial" pitchFamily="34" charset="0"/>
              </a:rPr>
              <a:t>MIÉRCOLES  (a partir de las 11 horas)</a:t>
            </a:r>
          </a:p>
        </p:txBody>
      </p:sp>
      <p:sp>
        <p:nvSpPr>
          <p:cNvPr id="26627" name="2 Rectángulo"/>
          <p:cNvSpPr>
            <a:spLocks noChangeArrowheads="1"/>
          </p:cNvSpPr>
          <p:nvPr/>
        </p:nvSpPr>
        <p:spPr bwMode="auto">
          <a:xfrm>
            <a:off x="1908175" y="515938"/>
            <a:ext cx="5505450" cy="609600"/>
          </a:xfrm>
          <a:prstGeom prst="rect">
            <a:avLst/>
          </a:prstGeom>
          <a:solidFill>
            <a:srgbClr val="FFC000"/>
          </a:solidFill>
          <a:ln w="9525">
            <a:noFill/>
            <a:miter lim="800000"/>
            <a:headEnd/>
            <a:tailEnd/>
          </a:ln>
        </p:spPr>
        <p:txBody>
          <a:bodyPr>
            <a:spAutoFit/>
          </a:bodyPr>
          <a:lstStyle/>
          <a:p>
            <a:pPr marL="457200" lvl="1" indent="-457200" algn="ctr" defTabSz="914400">
              <a:lnSpc>
                <a:spcPts val="2000"/>
              </a:lnSpc>
              <a:tabLst>
                <a:tab pos="447675" algn="l"/>
              </a:tabLst>
            </a:pPr>
            <a:r>
              <a:rPr lang="es-ES" sz="2000">
                <a:solidFill>
                  <a:srgbClr val="000000"/>
                </a:solidFill>
                <a:latin typeface="Arial Black" pitchFamily="34" charset="0"/>
              </a:rPr>
              <a:t>Reserva de horario de función directiva para reuniones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1079500" y="260350"/>
            <a:ext cx="6186488" cy="862013"/>
          </a:xfrm>
          <a:prstGeom prst="rect">
            <a:avLst/>
          </a:prstGeom>
          <a:solidFill>
            <a:schemeClr val="folHlink"/>
          </a:solidFill>
          <a:ln w="9525">
            <a:noFill/>
            <a:miter lim="800000"/>
            <a:headEnd/>
            <a:tailEnd/>
          </a:ln>
        </p:spPr>
        <p:txBody>
          <a:bodyPr wrap="none">
            <a:spAutoFit/>
          </a:bodyPr>
          <a:lstStyle/>
          <a:p>
            <a:pPr lvl="1" algn="ctr" defTabSz="914400">
              <a:lnSpc>
                <a:spcPts val="2000"/>
              </a:lnSpc>
              <a:buFont typeface="Arial" pitchFamily="34" charset="0"/>
              <a:buNone/>
            </a:pPr>
            <a:r>
              <a:rPr lang="es-ES" sz="2400">
                <a:solidFill>
                  <a:srgbClr val="000000"/>
                </a:solidFill>
                <a:latin typeface="Arial Black" pitchFamily="34" charset="0"/>
              </a:rPr>
              <a:t>Información directa </a:t>
            </a:r>
          </a:p>
          <a:p>
            <a:pPr lvl="1" algn="ctr" defTabSz="914400">
              <a:lnSpc>
                <a:spcPts val="2000"/>
              </a:lnSpc>
              <a:buFont typeface="Arial" pitchFamily="34" charset="0"/>
              <a:buNone/>
            </a:pPr>
            <a:r>
              <a:rPr lang="es-ES" sz="2400">
                <a:solidFill>
                  <a:srgbClr val="000000"/>
                </a:solidFill>
                <a:latin typeface="Arial Black" pitchFamily="34" charset="0"/>
              </a:rPr>
              <a:t>sobre </a:t>
            </a:r>
          </a:p>
          <a:p>
            <a:pPr lvl="1" algn="ctr" defTabSz="914400">
              <a:lnSpc>
                <a:spcPts val="2000"/>
              </a:lnSpc>
              <a:buFont typeface="Arial" pitchFamily="34" charset="0"/>
              <a:buNone/>
            </a:pPr>
            <a:r>
              <a:rPr lang="es-ES" sz="2400">
                <a:solidFill>
                  <a:srgbClr val="000000"/>
                </a:solidFill>
                <a:latin typeface="Arial Black" pitchFamily="34" charset="0"/>
              </a:rPr>
              <a:t>incidencias en el inicio de curso.</a:t>
            </a:r>
          </a:p>
        </p:txBody>
      </p:sp>
      <p:sp>
        <p:nvSpPr>
          <p:cNvPr id="2" name="1 Rectángulo"/>
          <p:cNvSpPr/>
          <p:nvPr/>
        </p:nvSpPr>
        <p:spPr>
          <a:xfrm>
            <a:off x="1042988" y="2276475"/>
            <a:ext cx="7488237" cy="2436813"/>
          </a:xfrm>
          <a:prstGeom prst="rect">
            <a:avLst/>
          </a:prstGeom>
          <a:solidFill>
            <a:schemeClr val="accent1">
              <a:lumMod val="20000"/>
              <a:lumOff val="80000"/>
            </a:schemeClr>
          </a:solidFill>
        </p:spPr>
        <p:txBody>
          <a:bodyPr>
            <a:spAutoFit/>
          </a:bodyPr>
          <a:lstStyle/>
          <a:p>
            <a:pPr marL="365125" indent="-365125" defTabSz="914400" eaLnBrk="0" hangingPunct="0">
              <a:buFont typeface="Calibri" pitchFamily="34" charset="0"/>
              <a:buAutoNum type="arabicPeriod"/>
              <a:tabLst>
                <a:tab pos="457200" algn="l"/>
              </a:tabLst>
              <a:defRPr/>
            </a:pPr>
            <a:r>
              <a:rPr lang="es-ES" sz="2200">
                <a:solidFill>
                  <a:srgbClr val="000000"/>
                </a:solidFill>
                <a:latin typeface="Arial Black" pitchFamily="34" charset="0"/>
                <a:ea typeface="Times New Roman" pitchFamily="18" charset="0"/>
                <a:cs typeface="Arial" charset="0"/>
              </a:rPr>
              <a:t>Problemas/Dificultades relacionadas con reformas, construcciones y obras.</a:t>
            </a:r>
          </a:p>
          <a:p>
            <a:pPr marL="365125" indent="-365125" defTabSz="914400" eaLnBrk="0" hangingPunct="0">
              <a:buFont typeface="Calibri" pitchFamily="34" charset="0"/>
              <a:buAutoNum type="arabicPeriod"/>
              <a:tabLst>
                <a:tab pos="457200" algn="l"/>
              </a:tabLst>
              <a:defRPr/>
            </a:pPr>
            <a:r>
              <a:rPr lang="es-ES" sz="2200">
                <a:solidFill>
                  <a:srgbClr val="000000"/>
                </a:solidFill>
                <a:latin typeface="Arial Black" pitchFamily="34" charset="0"/>
                <a:ea typeface="Times New Roman" pitchFamily="18" charset="0"/>
                <a:cs typeface="Arial" charset="0"/>
              </a:rPr>
              <a:t>Idem relacionadas con personal y que puedan suponer un obstáculo para el comienzo de curso.</a:t>
            </a:r>
          </a:p>
          <a:p>
            <a:pPr marL="365125" indent="-365125" defTabSz="914400" eaLnBrk="0" hangingPunct="0">
              <a:buFont typeface="Calibri" pitchFamily="34" charset="0"/>
              <a:buAutoNum type="arabicPeriod"/>
              <a:tabLst>
                <a:tab pos="457200" algn="l"/>
              </a:tabLst>
              <a:defRPr/>
            </a:pPr>
            <a:r>
              <a:rPr lang="es-ES" sz="2200">
                <a:solidFill>
                  <a:srgbClr val="000000"/>
                </a:solidFill>
                <a:latin typeface="Arial Black" pitchFamily="34" charset="0"/>
                <a:ea typeface="Times New Roman" pitchFamily="18" charset="0"/>
                <a:cs typeface="Arial" charset="0"/>
              </a:rPr>
              <a:t>Otras (solo en el caso de que dificulten el comienzo).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84150" y="1484313"/>
            <a:ext cx="8721725" cy="3544887"/>
          </a:xfrm>
          <a:prstGeom prst="rect">
            <a:avLst/>
          </a:prstGeom>
          <a:noFill/>
          <a:ln w="9525">
            <a:noFill/>
            <a:miter lim="800000"/>
            <a:headEnd/>
            <a:tailEnd/>
          </a:ln>
        </p:spPr>
        <p:txBody>
          <a:bodyPr>
            <a:spAutoFit/>
          </a:bodyPr>
          <a:lstStyle/>
          <a:p>
            <a:pPr algn="ctr" defTabSz="914400">
              <a:lnSpc>
                <a:spcPct val="140000"/>
              </a:lnSpc>
            </a:pPr>
            <a:r>
              <a:rPr lang="es-ES" sz="5400">
                <a:solidFill>
                  <a:schemeClr val="tx1"/>
                </a:solidFill>
                <a:latin typeface="Arial Black" pitchFamily="34" charset="0"/>
                <a:cs typeface="Times New Roman" pitchFamily="18" charset="0"/>
              </a:rPr>
              <a:t>Fin </a:t>
            </a:r>
          </a:p>
          <a:p>
            <a:pPr algn="ctr" defTabSz="914400">
              <a:lnSpc>
                <a:spcPct val="140000"/>
              </a:lnSpc>
            </a:pPr>
            <a:r>
              <a:rPr lang="es-ES" sz="5400">
                <a:solidFill>
                  <a:schemeClr val="tx1"/>
                </a:solidFill>
                <a:latin typeface="Arial Black" pitchFamily="34" charset="0"/>
                <a:cs typeface="Times New Roman" pitchFamily="18" charset="0"/>
              </a:rPr>
              <a:t>de la </a:t>
            </a:r>
          </a:p>
          <a:p>
            <a:pPr algn="ctr" defTabSz="914400">
              <a:lnSpc>
                <a:spcPct val="140000"/>
              </a:lnSpc>
            </a:pPr>
            <a:r>
              <a:rPr lang="es-ES" sz="5400">
                <a:solidFill>
                  <a:schemeClr val="tx1"/>
                </a:solidFill>
                <a:latin typeface="Arial Black" pitchFamily="34" charset="0"/>
                <a:cs typeface="Times New Roman" pitchFamily="18" charset="0"/>
              </a:rPr>
              <a:t>presentación</a:t>
            </a:r>
          </a:p>
        </p:txBody>
      </p:sp>
      <p:sp>
        <p:nvSpPr>
          <p:cNvPr id="5" name="4 Marcador de número de diapositiva"/>
          <p:cNvSpPr txBox="1">
            <a:spLocks noGrp="1"/>
          </p:cNvSpPr>
          <p:nvPr/>
        </p:nvSpPr>
        <p:spPr>
          <a:xfrm>
            <a:off x="6553200" y="6356350"/>
            <a:ext cx="2133600" cy="365125"/>
          </a:xfrm>
          <a:prstGeom prst="rect">
            <a:avLst/>
          </a:prstGeom>
          <a:noFill/>
        </p:spPr>
        <p:txBody>
          <a:bodyPr anchor="ctr"/>
          <a:lstStyle/>
          <a:p>
            <a:pPr algn="r" defTabSz="914400">
              <a:defRPr/>
            </a:pPr>
            <a:fld id="{84737DBD-47B0-4EE0-9D4E-0F73DE39DAF2}" type="slidenum">
              <a:rPr lang="es-ES" sz="1200">
                <a:solidFill>
                  <a:schemeClr val="tx1">
                    <a:tint val="75000"/>
                  </a:schemeClr>
                </a:solidFill>
                <a:latin typeface="Tahoma" pitchFamily="34" charset="0"/>
                <a:ea typeface="+mn-ea"/>
              </a:rPr>
              <a:pPr algn="r" defTabSz="914400">
                <a:defRPr/>
              </a:pPr>
              <a:t>29</a:t>
            </a:fld>
            <a:endParaRPr lang="es-ES" sz="1200">
              <a:solidFill>
                <a:schemeClr val="tx1">
                  <a:tint val="75000"/>
                </a:schemeClr>
              </a:solidFill>
              <a:latin typeface="Tahoma" pitchFamily="34" charset="0"/>
              <a:ea typeface="+mn-ea"/>
            </a:endParaRPr>
          </a:p>
        </p:txBody>
      </p:sp>
      <p:grpSp>
        <p:nvGrpSpPr>
          <p:cNvPr id="2" name="3 Grupo"/>
          <p:cNvGrpSpPr/>
          <p:nvPr/>
        </p:nvGrpSpPr>
        <p:grpSpPr>
          <a:xfrm>
            <a:off x="-108604" y="-27384"/>
            <a:ext cx="772642" cy="6957392"/>
            <a:chOff x="-1044624" y="-27384"/>
            <a:chExt cx="773113" cy="6957392"/>
          </a:xfrm>
          <a:scene3d>
            <a:camera prst="perspectiveFront" fov="5100000">
              <a:rot lat="0" lon="2100000" rev="0"/>
            </a:camera>
            <a:lightRig rig="flood" dir="t">
              <a:rot lat="0" lon="0" rev="13800000"/>
            </a:lightRig>
          </a:scene3d>
        </p:grpSpPr>
        <p:pic>
          <p:nvPicPr>
            <p:cNvPr id="6" name="Picture 1"/>
            <p:cNvPicPr>
              <a:picLocks noChangeAspect="1" noChangeArrowheads="1"/>
            </p:cNvPicPr>
            <p:nvPr/>
          </p:nvPicPr>
          <p:blipFill>
            <a:blip r:embed="rId3" cstate="print">
              <a:extLst>
                <a:ext uri="{28A0092B-C50C-407E-A947-70E740481C1C}"/>
              </a:extLst>
            </a:blip>
            <a:srcRect/>
            <a:stretch>
              <a:fillRect/>
            </a:stretch>
          </p:blipFill>
          <p:spPr bwMode="auto">
            <a:xfrm>
              <a:off x="-1044624" y="-27384"/>
              <a:ext cx="773113" cy="256490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7" name="Picture 11"/>
            <p:cNvPicPr>
              <a:picLocks noChangeAspect="1" noChangeArrowheads="1"/>
            </p:cNvPicPr>
            <p:nvPr/>
          </p:nvPicPr>
          <p:blipFill>
            <a:blip r:embed="rId3" cstate="print">
              <a:extLst>
                <a:ext uri="{28A0092B-C50C-407E-A947-70E740481C1C}"/>
              </a:extLst>
            </a:blip>
            <a:srcRect/>
            <a:stretch>
              <a:fillRect/>
            </a:stretch>
          </p:blipFill>
          <p:spPr bwMode="auto">
            <a:xfrm>
              <a:off x="-1044624" y="2492896"/>
              <a:ext cx="773113" cy="2314575"/>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pic>
          <p:nvPicPr>
            <p:cNvPr id="8" name="Picture 2"/>
            <p:cNvPicPr>
              <a:picLocks noChangeAspect="1" noChangeArrowheads="1"/>
            </p:cNvPicPr>
            <p:nvPr/>
          </p:nvPicPr>
          <p:blipFill>
            <a:blip r:embed="rId3" cstate="print">
              <a:extLst>
                <a:ext uri="{28A0092B-C50C-407E-A947-70E740481C1C}"/>
              </a:extLst>
            </a:blip>
            <a:srcRect/>
            <a:stretch>
              <a:fillRect/>
            </a:stretch>
          </p:blipFill>
          <p:spPr bwMode="auto">
            <a:xfrm>
              <a:off x="-1044624" y="4725144"/>
              <a:ext cx="773113" cy="2204864"/>
            </a:xfrm>
            <a:prstGeom prst="rect">
              <a:avLst/>
            </a:prstGeom>
            <a:noFill/>
            <a:ln>
              <a:noFill/>
            </a:ln>
            <a:effectLst>
              <a:outerShdw blurRad="184150" dist="241300" dir="11520000" sx="110000" sy="110000" algn="ctr">
                <a:srgbClr val="000000">
                  <a:alpha val="18000"/>
                </a:srgbClr>
              </a:outerShdw>
            </a:effectLst>
            <a:sp3d extrusionH="107950" prstMaterial="plastic">
              <a:bevelT w="82550" h="63500" prst="divot"/>
              <a:bevelB/>
            </a:sp3d>
            <a:extLst>
              <a:ext uri="{909E8E84-426E-40DD-AFC4-6F175D3DCCD1}"/>
              <a:ext uri="{91240B29-F687-4F45-9708-019B960494DF}"/>
            </a:extLst>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2700338" y="2852738"/>
            <a:ext cx="4824412" cy="1495425"/>
          </a:xfrm>
          <a:prstGeom prst="rect">
            <a:avLst/>
          </a:prstGeom>
          <a:noFill/>
          <a:ln w="9525">
            <a:noFill/>
            <a:miter lim="800000"/>
            <a:headEnd/>
            <a:tailEnd/>
          </a:ln>
        </p:spPr>
        <p:txBody>
          <a:bodyPr lIns="90000" tIns="46800" rIns="90000" bIns="46800">
            <a:spAutoFit/>
          </a:bodyPr>
          <a:lstStyle/>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3600">
                <a:solidFill>
                  <a:srgbClr val="C00000"/>
                </a:solidFill>
                <a:latin typeface="Arial Black" pitchFamily="34" charset="0"/>
              </a:rPr>
              <a:t>PARTE PRIMERA</a:t>
            </a:r>
          </a:p>
          <a:p>
            <a:pPr algn="ct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800">
                <a:solidFill>
                  <a:srgbClr val="C00000"/>
                </a:solidFill>
                <a:latin typeface="Arial Black" pitchFamily="34" charset="0"/>
              </a:rPr>
              <a:t>(Todos los centros de la Zona)</a:t>
            </a:r>
          </a:p>
        </p:txBody>
      </p:sp>
      <p:sp>
        <p:nvSpPr>
          <p:cNvPr id="4099" name="3 Rectángulo"/>
          <p:cNvSpPr>
            <a:spLocks noChangeArrowheads="1"/>
          </p:cNvSpPr>
          <p:nvPr/>
        </p:nvSpPr>
        <p:spPr bwMode="auto">
          <a:xfrm>
            <a:off x="4211638" y="6475413"/>
            <a:ext cx="3509962"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2205038" y="1393825"/>
            <a:ext cx="5246687" cy="522288"/>
          </a:xfrm>
          <a:prstGeom prst="rect">
            <a:avLst/>
          </a:prstGeom>
          <a:noFill/>
          <a:ln w="9525">
            <a:noFill/>
            <a:miter lim="800000"/>
            <a:headEnd/>
            <a:tailEnd/>
          </a:ln>
        </p:spPr>
        <p:txBody>
          <a:bodyPr wrap="none">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800">
                <a:solidFill>
                  <a:srgbClr val="C00000"/>
                </a:solidFill>
                <a:latin typeface="Arial Black" pitchFamily="34" charset="0"/>
              </a:rPr>
              <a:t>Prioridad de la Consejería</a:t>
            </a:r>
          </a:p>
        </p:txBody>
      </p:sp>
      <p:grpSp>
        <p:nvGrpSpPr>
          <p:cNvPr id="5123" name="4 Grupo"/>
          <p:cNvGrpSpPr>
            <a:grpSpLocks/>
          </p:cNvGrpSpPr>
          <p:nvPr/>
        </p:nvGrpSpPr>
        <p:grpSpPr bwMode="auto">
          <a:xfrm>
            <a:off x="1042988" y="1989138"/>
            <a:ext cx="7993062" cy="4894262"/>
            <a:chOff x="1042988" y="1989138"/>
            <a:chExt cx="7993062" cy="4894262"/>
          </a:xfrm>
        </p:grpSpPr>
        <p:sp>
          <p:nvSpPr>
            <p:cNvPr id="109573" name="Rectangle 5"/>
            <p:cNvSpPr>
              <a:spLocks noChangeArrowheads="1"/>
            </p:cNvSpPr>
            <p:nvPr/>
          </p:nvSpPr>
          <p:spPr bwMode="auto">
            <a:xfrm>
              <a:off x="1042988" y="1989138"/>
              <a:ext cx="7993062" cy="4894262"/>
            </a:xfrm>
            <a:prstGeom prst="rect">
              <a:avLst/>
            </a:prstGeom>
            <a:noFill/>
            <a:ln w="9525">
              <a:noFill/>
              <a:miter lim="800000"/>
              <a:headEnd/>
              <a:tailEnd/>
            </a:ln>
            <a:effectLst/>
          </p:spPr>
          <p:txBody>
            <a:bodyPr anchor="ctr">
              <a:spAutoFit/>
            </a:bodyPr>
            <a:lstStyle/>
            <a:p>
              <a:pPr marL="90488" indent="-6350" algn="just" eaLnBrk="0" hangingPunct="0">
                <a:tabLst>
                  <a:tab pos="450850" algn="l"/>
                  <a:tab pos="1695450" algn="l"/>
                </a:tabLst>
                <a:defRPr/>
              </a:pPr>
              <a:r>
                <a:rPr lang="es-ES" altLang="zh-CN" sz="2400" b="1" dirty="0">
                  <a:solidFill>
                    <a:srgbClr val="FF0000"/>
                  </a:solidFill>
                  <a:latin typeface="Arial Black" pitchFamily="34" charset="0"/>
                </a:rPr>
                <a:t>La mejora de los logros escolares </a:t>
              </a:r>
              <a:r>
                <a:rPr lang="es-ES" altLang="zh-CN" sz="2400" b="1" dirty="0">
                  <a:solidFill>
                    <a:schemeClr val="tx1"/>
                  </a:solidFill>
                  <a:latin typeface="Arial Black" pitchFamily="34" charset="0"/>
                </a:rPr>
                <a:t>en los procesos de enseñanza y aprendizaje del alumnado andaluz ….para la consecución del incremento de la calidad…….. (</a:t>
              </a:r>
              <a:r>
                <a:rPr lang="es-ES" altLang="zh-CN" sz="2400" b="1" i="1" dirty="0">
                  <a:solidFill>
                    <a:srgbClr val="FF0000"/>
                  </a:solidFill>
                  <a:latin typeface="Arial Black" pitchFamily="34" charset="0"/>
                </a:rPr>
                <a:t>para garantizar el</a:t>
              </a:r>
              <a:r>
                <a:rPr lang="es-ES" altLang="zh-CN" sz="2400" b="1" dirty="0">
                  <a:solidFill>
                    <a:srgbClr val="FF0000"/>
                  </a:solidFill>
                  <a:latin typeface="Arial Black" pitchFamily="34" charset="0"/>
                </a:rPr>
                <a:t>) derecho a la educación de todo el alumnado </a:t>
              </a:r>
              <a:r>
                <a:rPr lang="es-ES" altLang="zh-CN" sz="2400" b="1" dirty="0">
                  <a:solidFill>
                    <a:schemeClr val="tx1"/>
                  </a:solidFill>
                  <a:latin typeface="Arial Black" pitchFamily="34" charset="0"/>
                </a:rPr>
                <a:t>y de su igualdad de oportunidades, acorde con el interés de las familias y de las demandas de la sociedad andaluza, de las necesidades del sistema educativo y de los objetivos de la Consejería de Educación.</a:t>
              </a:r>
            </a:p>
            <a:p>
              <a:pPr marL="90488" indent="-6350" algn="just" eaLnBrk="0" hangingPunct="0">
                <a:tabLst>
                  <a:tab pos="450850" algn="l"/>
                  <a:tab pos="1695450" algn="l"/>
                </a:tabLst>
                <a:defRPr/>
              </a:pPr>
              <a:endParaRPr lang="es-ES" altLang="zh-CN" sz="2400" b="1" dirty="0">
                <a:solidFill>
                  <a:schemeClr val="tx1"/>
                </a:solidFill>
                <a:latin typeface="Arial Black" pitchFamily="34" charset="0"/>
              </a:endParaRPr>
            </a:p>
            <a:p>
              <a:pPr marL="838200" indent="-838200">
                <a:defRPr/>
              </a:pPr>
              <a:endParaRPr lang="es-ES" altLang="zh-CN" sz="2400" dirty="0">
                <a:solidFill>
                  <a:schemeClr val="tx1"/>
                </a:solidFill>
                <a:latin typeface="Arial Black" pitchFamily="34" charset="0"/>
              </a:endParaRPr>
            </a:p>
            <a:p>
              <a:pPr marL="838200" indent="-838200" eaLnBrk="0" hangingPunct="0">
                <a:defRPr/>
              </a:pPr>
              <a:endParaRPr lang="es-ES" altLang="zh-CN" sz="2400" dirty="0">
                <a:solidFill>
                  <a:schemeClr val="tx1"/>
                </a:solidFill>
                <a:latin typeface="Arial Black" pitchFamily="34" charset="0"/>
              </a:endParaRPr>
            </a:p>
          </p:txBody>
        </p:sp>
        <p:sp>
          <p:nvSpPr>
            <p:cNvPr id="5125" name="3 Rectángulo"/>
            <p:cNvSpPr>
              <a:spLocks noChangeArrowheads="1"/>
            </p:cNvSpPr>
            <p:nvPr/>
          </p:nvSpPr>
          <p:spPr bwMode="auto">
            <a:xfrm>
              <a:off x="5940425" y="5876925"/>
              <a:ext cx="3024188" cy="461963"/>
            </a:xfrm>
            <a:prstGeom prst="rect">
              <a:avLst/>
            </a:prstGeom>
            <a:noFill/>
            <a:ln w="9525">
              <a:noFill/>
              <a:miter lim="800000"/>
              <a:headEnd/>
              <a:tailEnd/>
            </a:ln>
          </p:spPr>
          <p:txBody>
            <a:bodyPr>
              <a:spAutoFit/>
            </a:bodyPr>
            <a:lstStyle/>
            <a:p>
              <a:r>
                <a:rPr lang="es-ES" sz="1200" b="1">
                  <a:solidFill>
                    <a:schemeClr val="tx2"/>
                  </a:solidFill>
                  <a:latin typeface="Comic Sans MS" pitchFamily="66" charset="0"/>
                </a:rPr>
                <a:t>Resolución de la Viceconsejería de Educación de 26 de julio de 2012</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45 Grupo"/>
          <p:cNvGrpSpPr>
            <a:grpSpLocks/>
          </p:cNvGrpSpPr>
          <p:nvPr/>
        </p:nvGrpSpPr>
        <p:grpSpPr bwMode="auto">
          <a:xfrm>
            <a:off x="971550" y="1400175"/>
            <a:ext cx="7921625" cy="1092200"/>
            <a:chOff x="971600" y="1400289"/>
            <a:chExt cx="7920880" cy="1092607"/>
          </a:xfrm>
        </p:grpSpPr>
        <p:sp>
          <p:nvSpPr>
            <p:cNvPr id="6175" name="3 Rectángulo"/>
            <p:cNvSpPr>
              <a:spLocks noChangeArrowheads="1"/>
            </p:cNvSpPr>
            <p:nvPr/>
          </p:nvSpPr>
          <p:spPr bwMode="auto">
            <a:xfrm>
              <a:off x="971600" y="1412776"/>
              <a:ext cx="7920880" cy="936104"/>
            </a:xfrm>
            <a:prstGeom prst="rect">
              <a:avLst/>
            </a:prstGeom>
            <a:solidFill>
              <a:srgbClr val="45ED49"/>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sp>
          <p:nvSpPr>
            <p:cNvPr id="6176" name="16 Rectángulo"/>
            <p:cNvSpPr>
              <a:spLocks noChangeArrowheads="1"/>
            </p:cNvSpPr>
            <p:nvPr/>
          </p:nvSpPr>
          <p:spPr bwMode="auto">
            <a:xfrm>
              <a:off x="971600" y="1400289"/>
              <a:ext cx="7920880" cy="1092607"/>
            </a:xfrm>
            <a:prstGeom prst="rect">
              <a:avLst/>
            </a:prstGeom>
            <a:noFill/>
            <a:ln w="9525">
              <a:noFill/>
              <a:miter lim="800000"/>
              <a:headEnd/>
              <a:tailEnd/>
            </a:ln>
          </p:spPr>
          <p:txBody>
            <a:bodyPr>
              <a:spAutoFit/>
            </a:bodyPr>
            <a:lstStyle/>
            <a:p>
              <a:pPr algn="ctr">
                <a:lnSpc>
                  <a:spcPts val="2600"/>
                </a:lnSpc>
              </a:pPr>
              <a:r>
                <a:rPr lang="es-ES" altLang="zh-CN" sz="2800" b="1">
                  <a:solidFill>
                    <a:schemeClr val="tx1"/>
                  </a:solidFill>
                  <a:latin typeface="Arial Black" pitchFamily="34" charset="0"/>
                </a:rPr>
                <a:t>La </a:t>
              </a:r>
              <a:r>
                <a:rPr lang="es-ES" altLang="zh-CN" sz="2800" b="1">
                  <a:solidFill>
                    <a:srgbClr val="FF0000"/>
                  </a:solidFill>
                  <a:latin typeface="Arial Black" pitchFamily="34" charset="0"/>
                </a:rPr>
                <a:t>mejora de los logros escolares </a:t>
              </a:r>
            </a:p>
            <a:p>
              <a:pPr algn="ctr">
                <a:lnSpc>
                  <a:spcPts val="2600"/>
                </a:lnSpc>
              </a:pPr>
              <a:r>
                <a:rPr lang="es-ES" altLang="zh-CN" sz="2800" b="1">
                  <a:solidFill>
                    <a:schemeClr val="tx1"/>
                  </a:solidFill>
                  <a:latin typeface="Arial Black" pitchFamily="34" charset="0"/>
                </a:rPr>
                <a:t>en los procesos de enseñanza y aprendizaje </a:t>
              </a:r>
              <a:endParaRPr lang="es-ES" sz="2800"/>
            </a:p>
          </p:txBody>
        </p:sp>
      </p:grpSp>
      <p:grpSp>
        <p:nvGrpSpPr>
          <p:cNvPr id="6147" name="38 Grupo"/>
          <p:cNvGrpSpPr>
            <a:grpSpLocks/>
          </p:cNvGrpSpPr>
          <p:nvPr/>
        </p:nvGrpSpPr>
        <p:grpSpPr bwMode="auto">
          <a:xfrm>
            <a:off x="1979613" y="2349500"/>
            <a:ext cx="2592387" cy="1295400"/>
            <a:chOff x="1979712" y="2348880"/>
            <a:chExt cx="2592288" cy="1296144"/>
          </a:xfrm>
        </p:grpSpPr>
        <p:sp>
          <p:nvSpPr>
            <p:cNvPr id="6172" name="4 Rectángulo redondeado"/>
            <p:cNvSpPr>
              <a:spLocks noChangeArrowheads="1"/>
            </p:cNvSpPr>
            <p:nvPr/>
          </p:nvSpPr>
          <p:spPr bwMode="auto">
            <a:xfrm>
              <a:off x="1979712" y="2708920"/>
              <a:ext cx="2592288" cy="936104"/>
            </a:xfrm>
            <a:prstGeom prst="roundRect">
              <a:avLst>
                <a:gd name="adj" fmla="val 16667"/>
              </a:avLst>
            </a:prstGeom>
            <a:solidFill>
              <a:srgbClr val="FF6699"/>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cxnSp>
          <p:nvCxnSpPr>
            <p:cNvPr id="6173" name="22 Conector recto de flecha"/>
            <p:cNvCxnSpPr>
              <a:cxnSpLocks noChangeShapeType="1"/>
            </p:cNvCxnSpPr>
            <p:nvPr/>
          </p:nvCxnSpPr>
          <p:spPr bwMode="auto">
            <a:xfrm>
              <a:off x="3347864" y="2348880"/>
              <a:ext cx="0" cy="360040"/>
            </a:xfrm>
            <a:prstGeom prst="straightConnector1">
              <a:avLst/>
            </a:prstGeom>
            <a:noFill/>
            <a:ln w="19050" algn="ctr">
              <a:solidFill>
                <a:srgbClr val="45ED49"/>
              </a:solidFill>
              <a:round/>
              <a:headEnd/>
              <a:tailEnd type="arrow" w="med" len="med"/>
            </a:ln>
          </p:spPr>
        </p:cxnSp>
        <p:sp>
          <p:nvSpPr>
            <p:cNvPr id="6174" name="30 Rectángulo"/>
            <p:cNvSpPr>
              <a:spLocks noChangeArrowheads="1"/>
            </p:cNvSpPr>
            <p:nvPr/>
          </p:nvSpPr>
          <p:spPr bwMode="auto">
            <a:xfrm>
              <a:off x="2123728" y="2705725"/>
              <a:ext cx="2430016" cy="830997"/>
            </a:xfrm>
            <a:prstGeom prst="rect">
              <a:avLst/>
            </a:prstGeom>
            <a:noFill/>
            <a:ln w="9525">
              <a:noFill/>
              <a:miter lim="800000"/>
              <a:headEnd/>
              <a:tailEnd/>
            </a:ln>
          </p:spPr>
          <p:txBody>
            <a:bodyPr>
              <a:spAutoFit/>
            </a:bodyPr>
            <a:lstStyle/>
            <a:p>
              <a:pPr algn="ctr"/>
              <a:r>
                <a:rPr lang="es-ES" altLang="zh-CN" sz="2400" b="1">
                  <a:solidFill>
                    <a:schemeClr val="tx1"/>
                  </a:solidFill>
                  <a:latin typeface="Arial Black" pitchFamily="34" charset="0"/>
                </a:rPr>
                <a:t>Incremento de la calidad</a:t>
              </a:r>
              <a:endParaRPr lang="es-ES" sz="2400">
                <a:solidFill>
                  <a:schemeClr val="tx1"/>
                </a:solidFill>
              </a:endParaRPr>
            </a:p>
          </p:txBody>
        </p:sp>
      </p:grpSp>
      <p:grpSp>
        <p:nvGrpSpPr>
          <p:cNvPr id="6148" name="39 Grupo"/>
          <p:cNvGrpSpPr>
            <a:grpSpLocks/>
          </p:cNvGrpSpPr>
          <p:nvPr/>
        </p:nvGrpSpPr>
        <p:grpSpPr bwMode="auto">
          <a:xfrm>
            <a:off x="4932363" y="2349500"/>
            <a:ext cx="3311525" cy="1408113"/>
            <a:chOff x="4932040" y="2348880"/>
            <a:chExt cx="3312368" cy="1408147"/>
          </a:xfrm>
        </p:grpSpPr>
        <p:sp>
          <p:nvSpPr>
            <p:cNvPr id="6169" name="12 Rectángulo redondeado"/>
            <p:cNvSpPr>
              <a:spLocks noChangeArrowheads="1"/>
            </p:cNvSpPr>
            <p:nvPr/>
          </p:nvSpPr>
          <p:spPr bwMode="auto">
            <a:xfrm>
              <a:off x="5292080" y="2708920"/>
              <a:ext cx="2664296" cy="936104"/>
            </a:xfrm>
            <a:prstGeom prst="roundRect">
              <a:avLst>
                <a:gd name="adj" fmla="val 16667"/>
              </a:avLst>
            </a:prstGeom>
            <a:solidFill>
              <a:srgbClr val="CCCC00"/>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cxnSp>
          <p:nvCxnSpPr>
            <p:cNvPr id="6170" name="23 Conector recto de flecha"/>
            <p:cNvCxnSpPr>
              <a:cxnSpLocks noChangeShapeType="1"/>
            </p:cNvCxnSpPr>
            <p:nvPr/>
          </p:nvCxnSpPr>
          <p:spPr bwMode="auto">
            <a:xfrm>
              <a:off x="6516216" y="2348880"/>
              <a:ext cx="0" cy="360040"/>
            </a:xfrm>
            <a:prstGeom prst="straightConnector1">
              <a:avLst/>
            </a:prstGeom>
            <a:noFill/>
            <a:ln w="19050" algn="ctr">
              <a:solidFill>
                <a:srgbClr val="45ED49"/>
              </a:solidFill>
              <a:round/>
              <a:headEnd/>
              <a:tailEnd type="arrow" w="med" len="med"/>
            </a:ln>
          </p:spPr>
        </p:cxnSp>
        <p:sp>
          <p:nvSpPr>
            <p:cNvPr id="6171" name="31 Rectángulo"/>
            <p:cNvSpPr>
              <a:spLocks noChangeArrowheads="1"/>
            </p:cNvSpPr>
            <p:nvPr/>
          </p:nvSpPr>
          <p:spPr bwMode="auto">
            <a:xfrm>
              <a:off x="4932040" y="2636912"/>
              <a:ext cx="3312368" cy="1120115"/>
            </a:xfrm>
            <a:prstGeom prst="rect">
              <a:avLst/>
            </a:prstGeom>
            <a:noFill/>
            <a:ln w="9525">
              <a:noFill/>
              <a:miter lim="800000"/>
              <a:headEnd/>
              <a:tailEnd/>
            </a:ln>
          </p:spPr>
          <p:txBody>
            <a:bodyPr>
              <a:spAutoFit/>
            </a:bodyPr>
            <a:lstStyle/>
            <a:p>
              <a:pPr algn="ctr">
                <a:lnSpc>
                  <a:spcPts val="2000"/>
                </a:lnSpc>
              </a:pPr>
              <a:r>
                <a:rPr lang="es-ES" altLang="zh-CN" sz="2000" b="1">
                  <a:solidFill>
                    <a:schemeClr val="tx1"/>
                  </a:solidFill>
                  <a:latin typeface="Arial Black" pitchFamily="34" charset="0"/>
                </a:rPr>
                <a:t>Garantizar </a:t>
              </a:r>
            </a:p>
            <a:p>
              <a:pPr algn="ctr">
                <a:lnSpc>
                  <a:spcPts val="2000"/>
                </a:lnSpc>
              </a:pPr>
              <a:r>
                <a:rPr lang="es-ES" altLang="zh-CN" sz="2000" b="1">
                  <a:solidFill>
                    <a:schemeClr val="tx1"/>
                  </a:solidFill>
                  <a:latin typeface="Arial Black" pitchFamily="34" charset="0"/>
                </a:rPr>
                <a:t>el derecho a la educación de </a:t>
              </a:r>
            </a:p>
            <a:p>
              <a:pPr algn="ctr">
                <a:lnSpc>
                  <a:spcPts val="2000"/>
                </a:lnSpc>
              </a:pPr>
              <a:r>
                <a:rPr lang="es-ES" altLang="zh-CN" sz="2000" b="1">
                  <a:solidFill>
                    <a:schemeClr val="tx1"/>
                  </a:solidFill>
                  <a:latin typeface="Arial Black" pitchFamily="34" charset="0"/>
                </a:rPr>
                <a:t>todo el alumnado</a:t>
              </a:r>
              <a:endParaRPr lang="es-ES" sz="2000">
                <a:solidFill>
                  <a:schemeClr val="tx1"/>
                </a:solidFill>
              </a:endParaRPr>
            </a:p>
          </p:txBody>
        </p:sp>
      </p:grpSp>
      <p:grpSp>
        <p:nvGrpSpPr>
          <p:cNvPr id="6149" name="40 Grupo"/>
          <p:cNvGrpSpPr>
            <a:grpSpLocks/>
          </p:cNvGrpSpPr>
          <p:nvPr/>
        </p:nvGrpSpPr>
        <p:grpSpPr bwMode="auto">
          <a:xfrm>
            <a:off x="1116013" y="2276475"/>
            <a:ext cx="2735262" cy="2520950"/>
            <a:chOff x="1115616" y="2276872"/>
            <a:chExt cx="2736304" cy="2520280"/>
          </a:xfrm>
        </p:grpSpPr>
        <p:cxnSp>
          <p:nvCxnSpPr>
            <p:cNvPr id="6166" name="25 Conector recto de flecha"/>
            <p:cNvCxnSpPr>
              <a:cxnSpLocks noChangeShapeType="1"/>
            </p:cNvCxnSpPr>
            <p:nvPr/>
          </p:nvCxnSpPr>
          <p:spPr bwMode="auto">
            <a:xfrm>
              <a:off x="1763688" y="2276872"/>
              <a:ext cx="0" cy="1584176"/>
            </a:xfrm>
            <a:prstGeom prst="straightConnector1">
              <a:avLst/>
            </a:prstGeom>
            <a:noFill/>
            <a:ln w="19050" algn="ctr">
              <a:solidFill>
                <a:srgbClr val="45ED49"/>
              </a:solidFill>
              <a:round/>
              <a:headEnd/>
              <a:tailEnd type="arrow" w="med" len="med"/>
            </a:ln>
          </p:spPr>
        </p:cxnSp>
        <p:sp>
          <p:nvSpPr>
            <p:cNvPr id="6167" name="11 Rectángulo redondeado"/>
            <p:cNvSpPr>
              <a:spLocks noChangeArrowheads="1"/>
            </p:cNvSpPr>
            <p:nvPr/>
          </p:nvSpPr>
          <p:spPr bwMode="auto">
            <a:xfrm>
              <a:off x="1340024" y="3861048"/>
              <a:ext cx="2304256" cy="936104"/>
            </a:xfrm>
            <a:prstGeom prst="roundRect">
              <a:avLst>
                <a:gd name="adj" fmla="val 16667"/>
              </a:avLst>
            </a:prstGeom>
            <a:solidFill>
              <a:srgbClr val="FFC000"/>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sp>
          <p:nvSpPr>
            <p:cNvPr id="6168" name="32 Rectángulo"/>
            <p:cNvSpPr>
              <a:spLocks noChangeArrowheads="1"/>
            </p:cNvSpPr>
            <p:nvPr/>
          </p:nvSpPr>
          <p:spPr bwMode="auto">
            <a:xfrm>
              <a:off x="1115616" y="3894147"/>
              <a:ext cx="2736304" cy="830997"/>
            </a:xfrm>
            <a:prstGeom prst="rect">
              <a:avLst/>
            </a:prstGeom>
            <a:noFill/>
            <a:ln w="9525">
              <a:noFill/>
              <a:miter lim="800000"/>
              <a:headEnd/>
              <a:tailEnd/>
            </a:ln>
          </p:spPr>
          <p:txBody>
            <a:bodyPr>
              <a:spAutoFit/>
            </a:bodyPr>
            <a:lstStyle/>
            <a:p>
              <a:pPr algn="ctr"/>
              <a:r>
                <a:rPr lang="es-ES" altLang="zh-CN" sz="2400" b="1">
                  <a:solidFill>
                    <a:schemeClr val="tx1"/>
                  </a:solidFill>
                  <a:latin typeface="Arial Black" pitchFamily="34" charset="0"/>
                </a:rPr>
                <a:t>Igualdad de oportunidades</a:t>
              </a:r>
              <a:endParaRPr lang="es-ES" sz="2400">
                <a:solidFill>
                  <a:schemeClr val="tx1"/>
                </a:solidFill>
              </a:endParaRPr>
            </a:p>
          </p:txBody>
        </p:sp>
      </p:grpSp>
      <p:grpSp>
        <p:nvGrpSpPr>
          <p:cNvPr id="6150" name="41 Grupo"/>
          <p:cNvGrpSpPr>
            <a:grpSpLocks/>
          </p:cNvGrpSpPr>
          <p:nvPr/>
        </p:nvGrpSpPr>
        <p:grpSpPr bwMode="auto">
          <a:xfrm>
            <a:off x="6227763" y="2276475"/>
            <a:ext cx="2520950" cy="2520950"/>
            <a:chOff x="6228184" y="2276872"/>
            <a:chExt cx="2520280" cy="2520280"/>
          </a:xfrm>
        </p:grpSpPr>
        <p:cxnSp>
          <p:nvCxnSpPr>
            <p:cNvPr id="6163" name="26 Conector recto de flecha"/>
            <p:cNvCxnSpPr>
              <a:cxnSpLocks noChangeShapeType="1"/>
            </p:cNvCxnSpPr>
            <p:nvPr/>
          </p:nvCxnSpPr>
          <p:spPr bwMode="auto">
            <a:xfrm>
              <a:off x="8244408" y="2276872"/>
              <a:ext cx="0" cy="1584176"/>
            </a:xfrm>
            <a:prstGeom prst="straightConnector1">
              <a:avLst/>
            </a:prstGeom>
            <a:noFill/>
            <a:ln w="19050" algn="ctr">
              <a:solidFill>
                <a:srgbClr val="45ED49"/>
              </a:solidFill>
              <a:round/>
              <a:headEnd/>
              <a:tailEnd type="arrow" w="med" len="med"/>
            </a:ln>
          </p:spPr>
        </p:cxnSp>
        <p:sp>
          <p:nvSpPr>
            <p:cNvPr id="6164" name="15 Rectángulo redondeado"/>
            <p:cNvSpPr>
              <a:spLocks noChangeArrowheads="1"/>
            </p:cNvSpPr>
            <p:nvPr/>
          </p:nvSpPr>
          <p:spPr bwMode="auto">
            <a:xfrm>
              <a:off x="6300192" y="3861048"/>
              <a:ext cx="2304256" cy="936104"/>
            </a:xfrm>
            <a:prstGeom prst="roundRect">
              <a:avLst>
                <a:gd name="adj" fmla="val 16667"/>
              </a:avLst>
            </a:prstGeom>
            <a:solidFill>
              <a:srgbClr val="CCFFCC"/>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sp>
          <p:nvSpPr>
            <p:cNvPr id="6165" name="33 Rectángulo"/>
            <p:cNvSpPr>
              <a:spLocks noChangeArrowheads="1"/>
            </p:cNvSpPr>
            <p:nvPr/>
          </p:nvSpPr>
          <p:spPr bwMode="auto">
            <a:xfrm>
              <a:off x="6228184" y="3894147"/>
              <a:ext cx="2520280" cy="830997"/>
            </a:xfrm>
            <a:prstGeom prst="rect">
              <a:avLst/>
            </a:prstGeom>
            <a:noFill/>
            <a:ln w="9525">
              <a:noFill/>
              <a:miter lim="800000"/>
              <a:headEnd/>
              <a:tailEnd/>
            </a:ln>
          </p:spPr>
          <p:txBody>
            <a:bodyPr>
              <a:spAutoFit/>
            </a:bodyPr>
            <a:lstStyle/>
            <a:p>
              <a:pPr algn="ctr"/>
              <a:r>
                <a:rPr lang="es-ES" altLang="zh-CN" sz="2400" b="1">
                  <a:solidFill>
                    <a:schemeClr val="tx1"/>
                  </a:solidFill>
                  <a:latin typeface="Arial Black" pitchFamily="34" charset="0"/>
                </a:rPr>
                <a:t>Interés de </a:t>
              </a:r>
            </a:p>
            <a:p>
              <a:pPr algn="ctr"/>
              <a:r>
                <a:rPr lang="es-ES" altLang="zh-CN" sz="2400" b="1">
                  <a:solidFill>
                    <a:schemeClr val="tx1"/>
                  </a:solidFill>
                  <a:latin typeface="Arial Black" pitchFamily="34" charset="0"/>
                </a:rPr>
                <a:t>las familias</a:t>
              </a:r>
              <a:endParaRPr lang="es-ES" sz="2400">
                <a:solidFill>
                  <a:schemeClr val="tx1"/>
                </a:solidFill>
              </a:endParaRPr>
            </a:p>
          </p:txBody>
        </p:sp>
      </p:grpSp>
      <p:grpSp>
        <p:nvGrpSpPr>
          <p:cNvPr id="6151" name="42 Grupo"/>
          <p:cNvGrpSpPr>
            <a:grpSpLocks/>
          </p:cNvGrpSpPr>
          <p:nvPr/>
        </p:nvGrpSpPr>
        <p:grpSpPr bwMode="auto">
          <a:xfrm>
            <a:off x="3563938" y="2435225"/>
            <a:ext cx="2952750" cy="3154363"/>
            <a:chOff x="3563888" y="2435811"/>
            <a:chExt cx="2952328" cy="3153429"/>
          </a:xfrm>
        </p:grpSpPr>
        <p:sp>
          <p:nvSpPr>
            <p:cNvPr id="6160" name="13 Rectángulo redondeado"/>
            <p:cNvSpPr>
              <a:spLocks noChangeArrowheads="1"/>
            </p:cNvSpPr>
            <p:nvPr/>
          </p:nvSpPr>
          <p:spPr bwMode="auto">
            <a:xfrm>
              <a:off x="3851920" y="4509120"/>
              <a:ext cx="2304256" cy="936104"/>
            </a:xfrm>
            <a:prstGeom prst="roundRect">
              <a:avLst>
                <a:gd name="adj" fmla="val 16667"/>
              </a:avLst>
            </a:prstGeom>
            <a:solidFill>
              <a:srgbClr val="FFFF00"/>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cxnSp>
          <p:nvCxnSpPr>
            <p:cNvPr id="6161" name="18 Conector recto de flecha"/>
            <p:cNvCxnSpPr>
              <a:cxnSpLocks noChangeShapeType="1"/>
            </p:cNvCxnSpPr>
            <p:nvPr/>
          </p:nvCxnSpPr>
          <p:spPr bwMode="auto">
            <a:xfrm>
              <a:off x="4932040" y="2435811"/>
              <a:ext cx="0" cy="2001301"/>
            </a:xfrm>
            <a:prstGeom prst="straightConnector1">
              <a:avLst/>
            </a:prstGeom>
            <a:noFill/>
            <a:ln w="19050" algn="ctr">
              <a:solidFill>
                <a:srgbClr val="45ED49"/>
              </a:solidFill>
              <a:round/>
              <a:headEnd/>
              <a:tailEnd type="arrow" w="med" len="med"/>
            </a:ln>
          </p:spPr>
        </p:cxnSp>
        <p:sp>
          <p:nvSpPr>
            <p:cNvPr id="6162" name="35 Rectángulo"/>
            <p:cNvSpPr>
              <a:spLocks noChangeArrowheads="1"/>
            </p:cNvSpPr>
            <p:nvPr/>
          </p:nvSpPr>
          <p:spPr bwMode="auto">
            <a:xfrm>
              <a:off x="3563888" y="4388911"/>
              <a:ext cx="2952328" cy="1200329"/>
            </a:xfrm>
            <a:prstGeom prst="rect">
              <a:avLst/>
            </a:prstGeom>
            <a:noFill/>
            <a:ln w="9525">
              <a:noFill/>
              <a:miter lim="800000"/>
              <a:headEnd/>
              <a:tailEnd/>
            </a:ln>
          </p:spPr>
          <p:txBody>
            <a:bodyPr>
              <a:spAutoFit/>
            </a:bodyPr>
            <a:lstStyle/>
            <a:p>
              <a:pPr algn="ctr"/>
              <a:r>
                <a:rPr lang="es-ES" altLang="zh-CN" sz="2400" b="1">
                  <a:solidFill>
                    <a:schemeClr val="tx1"/>
                  </a:solidFill>
                  <a:latin typeface="Arial Black" pitchFamily="34" charset="0"/>
                </a:rPr>
                <a:t>Demandas de</a:t>
              </a:r>
            </a:p>
            <a:p>
              <a:pPr algn="ctr"/>
              <a:r>
                <a:rPr lang="es-ES" altLang="zh-CN" sz="2400" b="1">
                  <a:solidFill>
                    <a:schemeClr val="tx1"/>
                  </a:solidFill>
                  <a:latin typeface="Arial Black" pitchFamily="34" charset="0"/>
                </a:rPr>
                <a:t> la sociedad </a:t>
              </a:r>
            </a:p>
            <a:p>
              <a:pPr algn="ctr"/>
              <a:r>
                <a:rPr lang="es-ES" altLang="zh-CN" sz="2400" b="1">
                  <a:solidFill>
                    <a:schemeClr val="tx1"/>
                  </a:solidFill>
                  <a:latin typeface="Arial Black" pitchFamily="34" charset="0"/>
                </a:rPr>
                <a:t>andaluza</a:t>
              </a:r>
              <a:endParaRPr lang="es-ES" sz="2400">
                <a:solidFill>
                  <a:schemeClr val="tx1"/>
                </a:solidFill>
              </a:endParaRPr>
            </a:p>
          </p:txBody>
        </p:sp>
      </p:grpSp>
      <p:grpSp>
        <p:nvGrpSpPr>
          <p:cNvPr id="6152" name="43 Grupo"/>
          <p:cNvGrpSpPr>
            <a:grpSpLocks/>
          </p:cNvGrpSpPr>
          <p:nvPr/>
        </p:nvGrpSpPr>
        <p:grpSpPr bwMode="auto">
          <a:xfrm>
            <a:off x="684213" y="2420938"/>
            <a:ext cx="2663825" cy="3887787"/>
            <a:chOff x="683568" y="2420888"/>
            <a:chExt cx="2664296" cy="3888432"/>
          </a:xfrm>
        </p:grpSpPr>
        <p:sp>
          <p:nvSpPr>
            <p:cNvPr id="6157" name="10 Rectángulo redondeado"/>
            <p:cNvSpPr>
              <a:spLocks noChangeArrowheads="1"/>
            </p:cNvSpPr>
            <p:nvPr/>
          </p:nvSpPr>
          <p:spPr bwMode="auto">
            <a:xfrm>
              <a:off x="827584" y="5301208"/>
              <a:ext cx="2304256" cy="936104"/>
            </a:xfrm>
            <a:prstGeom prst="roundRect">
              <a:avLst>
                <a:gd name="adj" fmla="val 16667"/>
              </a:avLst>
            </a:prstGeom>
            <a:solidFill>
              <a:schemeClr val="accent1"/>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cxnSp>
          <p:nvCxnSpPr>
            <p:cNvPr id="6158" name="28 Conector recto de flecha"/>
            <p:cNvCxnSpPr>
              <a:cxnSpLocks noChangeShapeType="1"/>
            </p:cNvCxnSpPr>
            <p:nvPr/>
          </p:nvCxnSpPr>
          <p:spPr bwMode="auto">
            <a:xfrm>
              <a:off x="1187624" y="2420888"/>
              <a:ext cx="0" cy="2880320"/>
            </a:xfrm>
            <a:prstGeom prst="straightConnector1">
              <a:avLst/>
            </a:prstGeom>
            <a:noFill/>
            <a:ln w="19050" algn="ctr">
              <a:solidFill>
                <a:srgbClr val="45ED49"/>
              </a:solidFill>
              <a:round/>
              <a:headEnd/>
              <a:tailEnd type="arrow" w="med" len="med"/>
            </a:ln>
          </p:spPr>
        </p:cxnSp>
        <p:sp>
          <p:nvSpPr>
            <p:cNvPr id="6159" name="36 Rectángulo"/>
            <p:cNvSpPr>
              <a:spLocks noChangeArrowheads="1"/>
            </p:cNvSpPr>
            <p:nvPr/>
          </p:nvSpPr>
          <p:spPr bwMode="auto">
            <a:xfrm>
              <a:off x="683568" y="5255185"/>
              <a:ext cx="2664296" cy="1054135"/>
            </a:xfrm>
            <a:prstGeom prst="rect">
              <a:avLst/>
            </a:prstGeom>
            <a:noFill/>
            <a:ln w="9525">
              <a:noFill/>
              <a:miter lim="800000"/>
              <a:headEnd/>
              <a:tailEnd/>
            </a:ln>
          </p:spPr>
          <p:txBody>
            <a:bodyPr>
              <a:spAutoFit/>
            </a:bodyPr>
            <a:lstStyle/>
            <a:p>
              <a:pPr algn="ctr">
                <a:lnSpc>
                  <a:spcPts val="2500"/>
                </a:lnSpc>
              </a:pPr>
              <a:r>
                <a:rPr lang="es-ES" altLang="zh-CN" sz="2400" b="1">
                  <a:solidFill>
                    <a:schemeClr val="tx1"/>
                  </a:solidFill>
                  <a:latin typeface="Arial Black" pitchFamily="34" charset="0"/>
                </a:rPr>
                <a:t>Necesidades</a:t>
              </a:r>
            </a:p>
            <a:p>
              <a:pPr algn="ctr">
                <a:lnSpc>
                  <a:spcPts val="2500"/>
                </a:lnSpc>
              </a:pPr>
              <a:r>
                <a:rPr lang="es-ES" altLang="zh-CN" sz="2400" b="1">
                  <a:solidFill>
                    <a:schemeClr val="tx1"/>
                  </a:solidFill>
                  <a:latin typeface="Arial Black" pitchFamily="34" charset="0"/>
                </a:rPr>
                <a:t> del sistema</a:t>
              </a:r>
            </a:p>
            <a:p>
              <a:pPr algn="ctr">
                <a:lnSpc>
                  <a:spcPts val="2500"/>
                </a:lnSpc>
              </a:pPr>
              <a:r>
                <a:rPr lang="es-ES" altLang="zh-CN" sz="2400" b="1">
                  <a:solidFill>
                    <a:schemeClr val="tx1"/>
                  </a:solidFill>
                  <a:latin typeface="Arial Black" pitchFamily="34" charset="0"/>
                </a:rPr>
                <a:t> educativo</a:t>
              </a:r>
              <a:endParaRPr lang="es-ES" sz="2400">
                <a:solidFill>
                  <a:schemeClr val="tx1"/>
                </a:solidFill>
              </a:endParaRPr>
            </a:p>
          </p:txBody>
        </p:sp>
      </p:grpSp>
      <p:grpSp>
        <p:nvGrpSpPr>
          <p:cNvPr id="6153" name="44 Grupo"/>
          <p:cNvGrpSpPr>
            <a:grpSpLocks/>
          </p:cNvGrpSpPr>
          <p:nvPr/>
        </p:nvGrpSpPr>
        <p:grpSpPr bwMode="auto">
          <a:xfrm>
            <a:off x="6732588" y="2420938"/>
            <a:ext cx="2519362" cy="3816350"/>
            <a:chOff x="6732240" y="2420888"/>
            <a:chExt cx="2520280" cy="3816424"/>
          </a:xfrm>
        </p:grpSpPr>
        <p:sp>
          <p:nvSpPr>
            <p:cNvPr id="6154" name="14 Rectángulo redondeado"/>
            <p:cNvSpPr>
              <a:spLocks noChangeArrowheads="1"/>
            </p:cNvSpPr>
            <p:nvPr/>
          </p:nvSpPr>
          <p:spPr bwMode="auto">
            <a:xfrm>
              <a:off x="6804248" y="5301208"/>
              <a:ext cx="2304256" cy="936104"/>
            </a:xfrm>
            <a:prstGeom prst="roundRect">
              <a:avLst>
                <a:gd name="adj" fmla="val 16667"/>
              </a:avLst>
            </a:prstGeom>
            <a:solidFill>
              <a:srgbClr val="45ED49"/>
            </a:solidFill>
            <a:ln w="9525" algn="ctr">
              <a:solidFill>
                <a:schemeClr val="tx1"/>
              </a:solidFill>
              <a:round/>
              <a:headEnd/>
              <a:tailEnd/>
            </a:ln>
          </p:spPr>
          <p:txBody>
            <a:bodyPr anchor="b"/>
            <a:lstStyle/>
            <a:p>
              <a:pPr defTabSz="914400"/>
              <a:endParaRPr lang="es-ES" sz="1800">
                <a:solidFill>
                  <a:schemeClr val="tx1"/>
                </a:solidFill>
                <a:latin typeface="Arial" pitchFamily="34" charset="0"/>
              </a:endParaRPr>
            </a:p>
          </p:txBody>
        </p:sp>
        <p:cxnSp>
          <p:nvCxnSpPr>
            <p:cNvPr id="6155" name="29 Conector recto de flecha"/>
            <p:cNvCxnSpPr>
              <a:cxnSpLocks noChangeShapeType="1"/>
            </p:cNvCxnSpPr>
            <p:nvPr/>
          </p:nvCxnSpPr>
          <p:spPr bwMode="auto">
            <a:xfrm>
              <a:off x="8748464" y="2420888"/>
              <a:ext cx="0" cy="2880320"/>
            </a:xfrm>
            <a:prstGeom prst="straightConnector1">
              <a:avLst/>
            </a:prstGeom>
            <a:noFill/>
            <a:ln w="19050" algn="ctr">
              <a:solidFill>
                <a:srgbClr val="45ED49"/>
              </a:solidFill>
              <a:round/>
              <a:headEnd/>
              <a:tailEnd type="arrow" w="med" len="med"/>
            </a:ln>
          </p:spPr>
        </p:cxnSp>
        <p:sp>
          <p:nvSpPr>
            <p:cNvPr id="6156" name="37 Rectángulo"/>
            <p:cNvSpPr>
              <a:spLocks noChangeArrowheads="1"/>
            </p:cNvSpPr>
            <p:nvPr/>
          </p:nvSpPr>
          <p:spPr bwMode="auto">
            <a:xfrm>
              <a:off x="6732240" y="5373216"/>
              <a:ext cx="2520280" cy="830997"/>
            </a:xfrm>
            <a:prstGeom prst="rect">
              <a:avLst/>
            </a:prstGeom>
            <a:noFill/>
            <a:ln w="9525">
              <a:noFill/>
              <a:miter lim="800000"/>
              <a:headEnd/>
              <a:tailEnd/>
            </a:ln>
          </p:spPr>
          <p:txBody>
            <a:bodyPr>
              <a:spAutoFit/>
            </a:bodyPr>
            <a:lstStyle/>
            <a:p>
              <a:pPr algn="ctr"/>
              <a:r>
                <a:rPr lang="es-ES" altLang="zh-CN" sz="2400" b="1">
                  <a:solidFill>
                    <a:schemeClr val="tx1"/>
                  </a:solidFill>
                  <a:latin typeface="Arial Black" pitchFamily="34" charset="0"/>
                </a:rPr>
                <a:t>Objetivos de la Consejería </a:t>
              </a:r>
              <a:endParaRPr lang="es-ES" sz="2400">
                <a:solidFill>
                  <a:schemeClr val="tx1"/>
                </a:solidFill>
              </a:endParaRPr>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3 Rectángulo"/>
          <p:cNvSpPr>
            <a:spLocks noChangeArrowheads="1"/>
          </p:cNvSpPr>
          <p:nvPr/>
        </p:nvSpPr>
        <p:spPr bwMode="auto">
          <a:xfrm>
            <a:off x="1979613" y="476250"/>
            <a:ext cx="5472112" cy="768350"/>
          </a:xfrm>
          <a:prstGeom prst="rect">
            <a:avLst/>
          </a:prstGeom>
          <a:solidFill>
            <a:srgbClr val="FFC000"/>
          </a:solidFill>
          <a:ln w="9525">
            <a:noFill/>
            <a:miter lim="800000"/>
            <a:headEnd/>
            <a:tailEnd/>
          </a:ln>
        </p:spPr>
        <p:txBody>
          <a:bodyPr>
            <a:spAutoFit/>
          </a:bodyPr>
          <a:lstStyle/>
          <a:p>
            <a:pPr algn="ctr">
              <a:lnSpc>
                <a:spcPts val="2600"/>
              </a:lnSpc>
            </a:pPr>
            <a:r>
              <a:rPr lang="es-ES" altLang="zh-CN" sz="2800" b="1">
                <a:solidFill>
                  <a:schemeClr val="tx1"/>
                </a:solidFill>
                <a:latin typeface="Arial Black" pitchFamily="34" charset="0"/>
              </a:rPr>
              <a:t>Papel de la Inspección, en este objetivo</a:t>
            </a:r>
            <a:endParaRPr lang="es-ES" sz="2800"/>
          </a:p>
        </p:txBody>
      </p:sp>
      <p:sp>
        <p:nvSpPr>
          <p:cNvPr id="7171" name="5 Rectángulo"/>
          <p:cNvSpPr>
            <a:spLocks noChangeArrowheads="1"/>
          </p:cNvSpPr>
          <p:nvPr/>
        </p:nvSpPr>
        <p:spPr bwMode="auto">
          <a:xfrm>
            <a:off x="900113" y="1484313"/>
            <a:ext cx="8243887" cy="5094287"/>
          </a:xfrm>
          <a:prstGeom prst="rect">
            <a:avLst/>
          </a:prstGeom>
          <a:noFill/>
          <a:ln w="9525">
            <a:noFill/>
            <a:miter lim="800000"/>
            <a:headEnd/>
            <a:tailEnd/>
          </a:ln>
        </p:spPr>
        <p:txBody>
          <a:bodyPr>
            <a:spAutoFit/>
          </a:bodyPr>
          <a:lstStyle/>
          <a:p>
            <a:pPr marL="457200" indent="-457200">
              <a:lnSpc>
                <a:spcPts val="2600"/>
              </a:lnSpc>
              <a:buFont typeface="Arial" pitchFamily="34" charset="0"/>
              <a:buAutoNum type="arabicPeriod"/>
            </a:pPr>
            <a:r>
              <a:rPr lang="es-ES" altLang="zh-CN" sz="2000" b="1">
                <a:solidFill>
                  <a:schemeClr val="tx1"/>
                </a:solidFill>
                <a:latin typeface="Arial Black" pitchFamily="34" charset="0"/>
              </a:rPr>
              <a:t>Supervisar el ejercicio de la Autonomía Pedagógica y Organizativa de los centros.</a:t>
            </a:r>
          </a:p>
          <a:p>
            <a:pPr marL="457200" indent="-457200">
              <a:lnSpc>
                <a:spcPts val="2600"/>
              </a:lnSpc>
              <a:buFont typeface="Arial" pitchFamily="34" charset="0"/>
              <a:buAutoNum type="arabicPeriod"/>
            </a:pPr>
            <a:r>
              <a:rPr lang="es-ES" altLang="zh-CN" sz="2000" b="1">
                <a:solidFill>
                  <a:schemeClr val="tx1"/>
                </a:solidFill>
                <a:latin typeface="Arial Black" pitchFamily="34" charset="0"/>
              </a:rPr>
              <a:t>Asesorar sobre la puesta en práctica de Propuestas de Mejora, relacionadas con la eficacia organizativa y el proceso de enseñanza y aprendizaje.</a:t>
            </a:r>
          </a:p>
          <a:p>
            <a:pPr marL="457200" indent="-457200">
              <a:lnSpc>
                <a:spcPts val="2600"/>
              </a:lnSpc>
              <a:buFont typeface="Arial" pitchFamily="34" charset="0"/>
              <a:buAutoNum type="arabicPeriod"/>
            </a:pPr>
            <a:r>
              <a:rPr lang="es-ES" altLang="zh-CN" sz="2000" b="1">
                <a:solidFill>
                  <a:schemeClr val="tx1"/>
                </a:solidFill>
                <a:latin typeface="Arial Black" pitchFamily="34" charset="0"/>
              </a:rPr>
              <a:t>Colaborar con los Equipos directivos y con el profesorado en limar los obstáculos que dificulten la mejora de los logros.</a:t>
            </a:r>
          </a:p>
          <a:p>
            <a:pPr marL="457200" indent="-457200">
              <a:lnSpc>
                <a:spcPts val="2600"/>
              </a:lnSpc>
              <a:buFont typeface="Arial" pitchFamily="34" charset="0"/>
              <a:buAutoNum type="arabicPeriod"/>
            </a:pPr>
            <a:r>
              <a:rPr lang="es-ES" altLang="zh-CN" sz="2000" b="1">
                <a:solidFill>
                  <a:schemeClr val="tx1"/>
                </a:solidFill>
                <a:latin typeface="Arial Black" pitchFamily="34" charset="0"/>
              </a:rPr>
              <a:t>Evaluar los procesos de aprendizaje que se producen en las aulas y en los espacios educativos del centro.</a:t>
            </a:r>
          </a:p>
          <a:p>
            <a:pPr marL="457200" indent="-457200">
              <a:lnSpc>
                <a:spcPts val="2600"/>
              </a:lnSpc>
              <a:buFont typeface="Arial" pitchFamily="34" charset="0"/>
              <a:buAutoNum type="arabicPeriod"/>
            </a:pPr>
            <a:r>
              <a:rPr lang="es-ES" altLang="zh-CN" sz="2000" b="1">
                <a:solidFill>
                  <a:schemeClr val="tx1"/>
                </a:solidFill>
                <a:latin typeface="Arial Black" pitchFamily="34" charset="0"/>
              </a:rPr>
              <a:t>Orientar al profesorado, allí donde se producen la mayor parte e los aprendizajes escolares.</a:t>
            </a:r>
          </a:p>
          <a:p>
            <a:pPr marL="457200" indent="-457200">
              <a:lnSpc>
                <a:spcPts val="2600"/>
              </a:lnSpc>
              <a:buFont typeface="Arial" pitchFamily="34" charset="0"/>
              <a:buAutoNum type="arabicPeriod"/>
            </a:pPr>
            <a:r>
              <a:rPr lang="es-ES" altLang="zh-CN" sz="2000" b="1">
                <a:solidFill>
                  <a:schemeClr val="tx1"/>
                </a:solidFill>
                <a:latin typeface="Arial Black" pitchFamily="34" charset="0"/>
              </a:rPr>
              <a:t>Comprometerse con los centros en la articulación de procesos de Autoevaluación, que pretendan la mejora de la institución y de los logros escolares.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3 Rectángulo"/>
          <p:cNvSpPr>
            <a:spLocks noChangeArrowheads="1"/>
          </p:cNvSpPr>
          <p:nvPr/>
        </p:nvSpPr>
        <p:spPr bwMode="auto">
          <a:xfrm>
            <a:off x="2195513" y="333375"/>
            <a:ext cx="5472112" cy="954088"/>
          </a:xfrm>
          <a:prstGeom prst="rect">
            <a:avLst/>
          </a:prstGeom>
          <a:noFill/>
          <a:ln w="9525">
            <a:noFill/>
            <a:miter lim="800000"/>
            <a:headEnd/>
            <a:tailEnd/>
          </a:ln>
        </p:spPr>
        <p:txBody>
          <a:bodyPr>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800">
                <a:solidFill>
                  <a:srgbClr val="C00000"/>
                </a:solidFill>
                <a:latin typeface="Arial Black" pitchFamily="34" charset="0"/>
              </a:rPr>
              <a:t>Novedades y actuaciones destacables en este curso</a:t>
            </a:r>
          </a:p>
        </p:txBody>
      </p:sp>
      <p:sp>
        <p:nvSpPr>
          <p:cNvPr id="8195" name="Rectangle 4"/>
          <p:cNvSpPr>
            <a:spLocks noChangeArrowheads="1"/>
          </p:cNvSpPr>
          <p:nvPr/>
        </p:nvSpPr>
        <p:spPr bwMode="auto">
          <a:xfrm>
            <a:off x="827088" y="1498600"/>
            <a:ext cx="8316912" cy="5386388"/>
          </a:xfrm>
          <a:prstGeom prst="rect">
            <a:avLst/>
          </a:prstGeom>
          <a:noFill/>
          <a:ln w="9525">
            <a:noFill/>
            <a:miter lim="800000"/>
            <a:headEnd/>
            <a:tailEnd/>
          </a:ln>
        </p:spPr>
        <p:txBody>
          <a:bodyPr anchor="ctr">
            <a:spAutoFit/>
          </a:bodyPr>
          <a:lstStyle/>
          <a:p>
            <a:pPr marL="365125" indent="-280988">
              <a:buFontTx/>
              <a:buAutoNum type="arabicPeriod"/>
              <a:tabLst>
                <a:tab pos="450850" algn="l"/>
                <a:tab pos="1695450" algn="l"/>
              </a:tabLst>
            </a:pPr>
            <a:r>
              <a:rPr lang="es-ES" altLang="zh-CN" sz="1800" b="1">
                <a:solidFill>
                  <a:schemeClr val="tx1"/>
                </a:solidFill>
                <a:latin typeface="Arial Black" pitchFamily="34" charset="0"/>
              </a:rPr>
              <a:t>Intervención por factores clave (IFC)</a:t>
            </a:r>
            <a:r>
              <a:rPr lang="es-ES" altLang="zh-CN" sz="1800">
                <a:solidFill>
                  <a:schemeClr val="tx1"/>
                </a:solidFill>
                <a:latin typeface="Arial Black" pitchFamily="34" charset="0"/>
              </a:rPr>
              <a:t>.</a:t>
            </a:r>
          </a:p>
          <a:p>
            <a:pPr marL="365125" indent="-280988">
              <a:buFontTx/>
              <a:buAutoNum type="arabicPeriod"/>
              <a:tabLst>
                <a:tab pos="450850" algn="l"/>
                <a:tab pos="1695450" algn="l"/>
              </a:tabLst>
            </a:pPr>
            <a:r>
              <a:rPr lang="es-ES" altLang="zh-CN" sz="1800">
                <a:solidFill>
                  <a:schemeClr val="tx1"/>
                </a:solidFill>
                <a:latin typeface="Arial Black" pitchFamily="34" charset="0"/>
              </a:rPr>
              <a:t>Intervención en centros con </a:t>
            </a:r>
            <a:r>
              <a:rPr lang="es-ES" altLang="zh-CN" sz="1800" b="1">
                <a:solidFill>
                  <a:schemeClr val="tx1"/>
                </a:solidFill>
                <a:latin typeface="Arial Black" pitchFamily="34" charset="0"/>
              </a:rPr>
              <a:t>graves disfunciones</a:t>
            </a:r>
            <a:r>
              <a:rPr lang="es-ES" altLang="zh-CN" sz="1800">
                <a:solidFill>
                  <a:schemeClr val="tx1"/>
                </a:solidFill>
                <a:latin typeface="Arial Black" pitchFamily="34" charset="0"/>
              </a:rPr>
              <a:t> normativas.</a:t>
            </a:r>
          </a:p>
          <a:p>
            <a:pPr marL="365125" indent="-280988">
              <a:buFontTx/>
              <a:buAutoNum type="arabicPeriod"/>
              <a:tabLst>
                <a:tab pos="450850" algn="l"/>
                <a:tab pos="1695450" algn="l"/>
              </a:tabLst>
            </a:pPr>
            <a:r>
              <a:rPr lang="es-ES" altLang="zh-CN" sz="1800" b="1">
                <a:solidFill>
                  <a:schemeClr val="tx1"/>
                </a:solidFill>
                <a:latin typeface="Arial Black" pitchFamily="34" charset="0"/>
              </a:rPr>
              <a:t>Seguimiento de los centros </a:t>
            </a:r>
            <a:r>
              <a:rPr lang="es-ES" altLang="zh-CN" sz="1800">
                <a:solidFill>
                  <a:schemeClr val="tx1"/>
                </a:solidFill>
                <a:latin typeface="Arial Black" pitchFamily="34" charset="0"/>
              </a:rPr>
              <a:t>de la Actuación Prioritaria de cursos anteriores.</a:t>
            </a:r>
          </a:p>
          <a:p>
            <a:pPr marL="365125" indent="-280988">
              <a:buFontTx/>
              <a:buAutoNum type="arabicPeriod"/>
              <a:tabLst>
                <a:tab pos="450850" algn="l"/>
                <a:tab pos="1695450" algn="l"/>
              </a:tabLst>
            </a:pPr>
            <a:r>
              <a:rPr lang="es-ES" altLang="zh-CN" sz="1800">
                <a:solidFill>
                  <a:schemeClr val="tx1"/>
                </a:solidFill>
                <a:latin typeface="Arial Black" pitchFamily="34" charset="0"/>
              </a:rPr>
              <a:t>Evaluación procesual y final del ejercicio de la </a:t>
            </a:r>
            <a:r>
              <a:rPr lang="es-ES" altLang="zh-CN" sz="1800" b="1">
                <a:solidFill>
                  <a:schemeClr val="tx1"/>
                </a:solidFill>
                <a:latin typeface="Arial Black" pitchFamily="34" charset="0"/>
              </a:rPr>
              <a:t>dirección, </a:t>
            </a:r>
            <a:r>
              <a:rPr lang="es-ES" altLang="zh-CN" sz="1800">
                <a:solidFill>
                  <a:schemeClr val="tx1"/>
                </a:solidFill>
                <a:latin typeface="Arial Black" pitchFamily="34" charset="0"/>
              </a:rPr>
              <a:t>y selección de directores y directoras en los centros docentes públicos. </a:t>
            </a:r>
          </a:p>
          <a:p>
            <a:pPr marL="365125" indent="-280988">
              <a:buFontTx/>
              <a:buAutoNum type="arabicPeriod"/>
              <a:tabLst>
                <a:tab pos="450850" algn="l"/>
                <a:tab pos="1695450" algn="l"/>
              </a:tabLst>
            </a:pPr>
            <a:r>
              <a:rPr lang="es-ES" altLang="zh-CN" sz="1800">
                <a:solidFill>
                  <a:schemeClr val="tx1"/>
                </a:solidFill>
                <a:latin typeface="Arial Black" pitchFamily="34" charset="0"/>
              </a:rPr>
              <a:t>Evaluación del </a:t>
            </a:r>
            <a:r>
              <a:rPr lang="es-ES" altLang="zh-CN" sz="1800" b="1">
                <a:solidFill>
                  <a:schemeClr val="tx1"/>
                </a:solidFill>
                <a:latin typeface="Arial Black" pitchFamily="34" charset="0"/>
              </a:rPr>
              <a:t>profesorado en fase de prácticas</a:t>
            </a:r>
          </a:p>
          <a:p>
            <a:pPr marL="365125" indent="-280988">
              <a:buFontTx/>
              <a:buAutoNum type="arabicPeriod"/>
              <a:tabLst>
                <a:tab pos="450850" algn="l"/>
                <a:tab pos="1695450" algn="l"/>
              </a:tabLst>
            </a:pPr>
            <a:r>
              <a:rPr lang="es-ES" altLang="zh-CN" sz="1800">
                <a:solidFill>
                  <a:schemeClr val="tx1"/>
                </a:solidFill>
                <a:latin typeface="Arial Black" pitchFamily="34" charset="0"/>
              </a:rPr>
              <a:t>Seguimiento, supervisión y asesoramiento de </a:t>
            </a:r>
            <a:r>
              <a:rPr lang="es-ES" altLang="zh-CN" sz="1800" b="1">
                <a:solidFill>
                  <a:schemeClr val="tx1"/>
                </a:solidFill>
                <a:latin typeface="Arial Black" pitchFamily="34" charset="0"/>
              </a:rPr>
              <a:t>inicio de curso</a:t>
            </a:r>
            <a:r>
              <a:rPr lang="es-ES" altLang="zh-CN" sz="1800">
                <a:solidFill>
                  <a:schemeClr val="tx1"/>
                </a:solidFill>
                <a:latin typeface="Arial Black" pitchFamily="34" charset="0"/>
              </a:rPr>
              <a:t>: horarios, absentismo del profesorado y del alumnado, incidencias.</a:t>
            </a:r>
          </a:p>
          <a:p>
            <a:pPr marL="365125" indent="-280988">
              <a:buFontTx/>
              <a:buAutoNum type="arabicPeriod"/>
              <a:tabLst>
                <a:tab pos="450850" algn="l"/>
                <a:tab pos="1695450" algn="l"/>
              </a:tabLst>
            </a:pPr>
            <a:r>
              <a:rPr lang="es-ES" altLang="zh-CN" sz="1800" b="1">
                <a:solidFill>
                  <a:schemeClr val="tx1"/>
                </a:solidFill>
                <a:latin typeface="Arial Black" pitchFamily="34" charset="0"/>
              </a:rPr>
              <a:t>Análisis y valoración de los resultados </a:t>
            </a:r>
            <a:r>
              <a:rPr lang="es-ES" altLang="zh-CN" sz="1800">
                <a:solidFill>
                  <a:schemeClr val="tx1"/>
                </a:solidFill>
                <a:latin typeface="Arial Black" pitchFamily="34" charset="0"/>
              </a:rPr>
              <a:t>de las evaluaciones del alumnado  </a:t>
            </a:r>
          </a:p>
          <a:p>
            <a:pPr marL="365125" indent="-280988">
              <a:buFontTx/>
              <a:buAutoNum type="arabicPeriod"/>
              <a:tabLst>
                <a:tab pos="450850" algn="l"/>
                <a:tab pos="1695450" algn="l"/>
              </a:tabLst>
            </a:pPr>
            <a:r>
              <a:rPr lang="es-ES" altLang="zh-CN" sz="1800">
                <a:solidFill>
                  <a:schemeClr val="tx1"/>
                </a:solidFill>
                <a:latin typeface="Arial Black" pitchFamily="34" charset="0"/>
              </a:rPr>
              <a:t>Supervisión y seguimiento del programa de </a:t>
            </a:r>
            <a:r>
              <a:rPr lang="es-ES" altLang="zh-CN" sz="1800" b="1">
                <a:solidFill>
                  <a:schemeClr val="tx1"/>
                </a:solidFill>
                <a:latin typeface="Arial Black" pitchFamily="34" charset="0"/>
              </a:rPr>
              <a:t>gratuidad de libros de textos.  </a:t>
            </a:r>
          </a:p>
          <a:p>
            <a:pPr marL="365125" indent="-280988">
              <a:buFontTx/>
              <a:buAutoNum type="arabicPeriod"/>
              <a:tabLst>
                <a:tab pos="450850" algn="l"/>
                <a:tab pos="1695450" algn="l"/>
              </a:tabLst>
            </a:pPr>
            <a:r>
              <a:rPr lang="es-ES" altLang="zh-CN" sz="1800">
                <a:solidFill>
                  <a:schemeClr val="tx1"/>
                </a:solidFill>
                <a:latin typeface="Arial Black" pitchFamily="34" charset="0"/>
              </a:rPr>
              <a:t>Supervisión de una muestra de Escuelas y Centros de Educación Infantil 0-3 años.</a:t>
            </a:r>
          </a:p>
          <a:p>
            <a:pPr marL="365125" indent="-280988">
              <a:buFontTx/>
              <a:buAutoNum type="arabicPeriod"/>
              <a:tabLst>
                <a:tab pos="450850" algn="l"/>
                <a:tab pos="1695450" algn="l"/>
              </a:tabLst>
            </a:pPr>
            <a:r>
              <a:rPr lang="es-ES" altLang="zh-CN" sz="1800">
                <a:solidFill>
                  <a:schemeClr val="tx1"/>
                </a:solidFill>
                <a:latin typeface="Arial Black" pitchFamily="34" charset="0"/>
              </a:rPr>
              <a:t>Supervisión de los procesos de </a:t>
            </a:r>
            <a:r>
              <a:rPr lang="es-ES" altLang="zh-CN" sz="1800" b="1">
                <a:solidFill>
                  <a:schemeClr val="tx1"/>
                </a:solidFill>
                <a:latin typeface="Arial Black" pitchFamily="34" charset="0"/>
              </a:rPr>
              <a:t>evaluación del alumnado</a:t>
            </a:r>
            <a:r>
              <a:rPr lang="es-ES" altLang="zh-CN" sz="1800">
                <a:solidFill>
                  <a:schemeClr val="tx1"/>
                </a:solidFill>
                <a:latin typeface="Arial Black" pitchFamily="34" charset="0"/>
              </a:rPr>
              <a:t>. </a:t>
            </a:r>
          </a:p>
          <a:p>
            <a:pPr marL="365125" indent="-280988">
              <a:buFontTx/>
              <a:buAutoNum type="arabicPeriod"/>
              <a:tabLst>
                <a:tab pos="450850" algn="l"/>
                <a:tab pos="1695450" algn="l"/>
              </a:tabLst>
            </a:pPr>
            <a:endParaRPr lang="es-ES" altLang="zh-CN" sz="200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3 Rectángulo"/>
          <p:cNvSpPr>
            <a:spLocks noChangeArrowheads="1"/>
          </p:cNvSpPr>
          <p:nvPr/>
        </p:nvSpPr>
        <p:spPr bwMode="auto">
          <a:xfrm>
            <a:off x="2195513" y="333375"/>
            <a:ext cx="5472112" cy="954088"/>
          </a:xfrm>
          <a:prstGeom prst="rect">
            <a:avLst/>
          </a:prstGeom>
          <a:noFill/>
          <a:ln w="9525">
            <a:noFill/>
            <a:miter lim="800000"/>
            <a:headEnd/>
            <a:tailEnd/>
          </a:ln>
        </p:spPr>
        <p:txBody>
          <a:bodyPr>
            <a:spAutoFit/>
          </a:bodyPr>
          <a:lstStyle/>
          <a:p>
            <a:pP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s-ES" sz="2800">
                <a:solidFill>
                  <a:srgbClr val="C00000"/>
                </a:solidFill>
                <a:latin typeface="Arial Black" pitchFamily="34" charset="0"/>
              </a:rPr>
              <a:t>Novedades y actuaciones destacables en este curso</a:t>
            </a:r>
          </a:p>
        </p:txBody>
      </p:sp>
      <p:sp>
        <p:nvSpPr>
          <p:cNvPr id="9219" name="4 Rectángulo"/>
          <p:cNvSpPr>
            <a:spLocks noChangeArrowheads="1"/>
          </p:cNvSpPr>
          <p:nvPr/>
        </p:nvSpPr>
        <p:spPr bwMode="auto">
          <a:xfrm>
            <a:off x="900113" y="2233613"/>
            <a:ext cx="8064500" cy="3416300"/>
          </a:xfrm>
          <a:prstGeom prst="rect">
            <a:avLst/>
          </a:prstGeom>
          <a:noFill/>
          <a:ln w="9525">
            <a:noFill/>
            <a:miter lim="800000"/>
            <a:headEnd/>
            <a:tailEnd/>
          </a:ln>
        </p:spPr>
        <p:txBody>
          <a:bodyPr>
            <a:spAutoFit/>
          </a:bodyPr>
          <a:lstStyle/>
          <a:p>
            <a:pPr marL="425450" indent="-342900">
              <a:buFont typeface="Arial" pitchFamily="34" charset="0"/>
              <a:buAutoNum type="arabicPeriod" startAt="11"/>
              <a:tabLst>
                <a:tab pos="450850" algn="l"/>
                <a:tab pos="1695450" algn="l"/>
              </a:tabLst>
            </a:pPr>
            <a:r>
              <a:rPr lang="es-ES" altLang="zh-CN" sz="2400" b="1">
                <a:solidFill>
                  <a:schemeClr val="tx1"/>
                </a:solidFill>
                <a:latin typeface="Arial Black" pitchFamily="34" charset="0"/>
              </a:rPr>
              <a:t>Acompañamiento a los centros a lo largo del curso, a través de reuniones del sector o de la zona.</a:t>
            </a:r>
          </a:p>
          <a:p>
            <a:pPr marL="425450" indent="-342900">
              <a:buFont typeface="Arial" pitchFamily="34" charset="0"/>
              <a:buAutoNum type="arabicPeriod" startAt="11"/>
              <a:tabLst>
                <a:tab pos="450850" algn="l"/>
                <a:tab pos="1695450" algn="l"/>
              </a:tabLst>
            </a:pPr>
            <a:r>
              <a:rPr lang="es-ES" altLang="zh-CN" sz="2400" b="1">
                <a:solidFill>
                  <a:schemeClr val="tx1"/>
                </a:solidFill>
                <a:latin typeface="Arial Black" pitchFamily="34" charset="0"/>
              </a:rPr>
              <a:t>Homologación de actuaciones: Inspección y centros.</a:t>
            </a:r>
          </a:p>
          <a:p>
            <a:pPr marL="425450" indent="-342900">
              <a:buFont typeface="Arial" pitchFamily="34" charset="0"/>
              <a:buAutoNum type="arabicPeriod" startAt="11"/>
              <a:tabLst>
                <a:tab pos="450850" algn="l"/>
                <a:tab pos="1695450" algn="l"/>
              </a:tabLst>
            </a:pPr>
            <a:r>
              <a:rPr lang="es-ES" altLang="zh-CN" sz="2400" b="1">
                <a:solidFill>
                  <a:schemeClr val="tx1"/>
                </a:solidFill>
                <a:latin typeface="Arial Black" pitchFamily="34" charset="0"/>
              </a:rPr>
              <a:t>Espacios de comunicación abiertos en entornos webs.</a:t>
            </a:r>
          </a:p>
          <a:p>
            <a:pPr marL="425450" indent="-342900">
              <a:buFont typeface="Arial" pitchFamily="34" charset="0"/>
              <a:buAutoNum type="arabicPeriod" startAt="11"/>
              <a:tabLst>
                <a:tab pos="450850" algn="l"/>
                <a:tab pos="1695450" algn="l"/>
              </a:tabLst>
            </a:pPr>
            <a:r>
              <a:rPr lang="es-ES" altLang="zh-CN" sz="2400" b="1">
                <a:solidFill>
                  <a:schemeClr val="tx1"/>
                </a:solidFill>
                <a:latin typeface="Arial Black" pitchFamily="34" charset="0"/>
              </a:rPr>
              <a:t>Otras actuaciones </a:t>
            </a:r>
          </a:p>
          <a:p>
            <a:pPr marL="425450" indent="-342900">
              <a:buFont typeface="Arial" pitchFamily="34" charset="0"/>
              <a:buAutoNum type="arabicPeriod" startAt="11"/>
              <a:tabLst>
                <a:tab pos="450850" algn="l"/>
                <a:tab pos="1695450" algn="l"/>
              </a:tabLst>
            </a:pPr>
            <a:endParaRPr lang="es-ES" altLang="zh-CN" sz="2400" b="1">
              <a:solidFill>
                <a:schemeClr val="tx1"/>
              </a:solidFill>
              <a:latin typeface="Arial Blac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ChangeArrowheads="1"/>
          </p:cNvSpPr>
          <p:nvPr/>
        </p:nvSpPr>
        <p:spPr bwMode="auto">
          <a:xfrm>
            <a:off x="1042988" y="1998663"/>
            <a:ext cx="7850187" cy="2725737"/>
          </a:xfrm>
          <a:prstGeom prst="rect">
            <a:avLst/>
          </a:prstGeom>
          <a:noFill/>
          <a:ln w="9525">
            <a:noFill/>
            <a:miter lim="800000"/>
            <a:headEnd/>
            <a:tailEnd/>
          </a:ln>
        </p:spPr>
        <p:txBody>
          <a:bodyPr lIns="90000" tIns="46800" rIns="90000" bIns="46800" anchor="ctr">
            <a:spAutoFit/>
          </a:bodyPr>
          <a:lstStyle/>
          <a:p>
            <a:pPr marL="839788" indent="-838200" algn="ctr">
              <a:lnSpc>
                <a:spcPct val="120000"/>
              </a:lnSpc>
              <a:buSzPct val="100000"/>
              <a:tabLst>
                <a:tab pos="838200" algn="l"/>
                <a:tab pos="1752600" algn="l"/>
                <a:tab pos="2667000" algn="l"/>
                <a:tab pos="3581400" algn="l"/>
                <a:tab pos="4495800" algn="l"/>
                <a:tab pos="5410200" algn="l"/>
                <a:tab pos="6324600" algn="l"/>
                <a:tab pos="7239000" algn="l"/>
                <a:tab pos="8153400" algn="l"/>
                <a:tab pos="9067800" algn="l"/>
                <a:tab pos="9982200" algn="l"/>
                <a:tab pos="10896600" algn="l"/>
              </a:tabLst>
            </a:pPr>
            <a:r>
              <a:rPr lang="es-ES" sz="4800">
                <a:solidFill>
                  <a:srgbClr val="006600"/>
                </a:solidFill>
                <a:latin typeface="Arial Black" pitchFamily="34" charset="0"/>
              </a:rPr>
              <a:t>Supervisión de la </a:t>
            </a:r>
          </a:p>
          <a:p>
            <a:pPr marL="839788" indent="-838200" algn="ctr">
              <a:lnSpc>
                <a:spcPct val="120000"/>
              </a:lnSpc>
              <a:buSzPct val="100000"/>
              <a:tabLst>
                <a:tab pos="838200" algn="l"/>
                <a:tab pos="1752600" algn="l"/>
                <a:tab pos="2667000" algn="l"/>
                <a:tab pos="3581400" algn="l"/>
                <a:tab pos="4495800" algn="l"/>
                <a:tab pos="5410200" algn="l"/>
                <a:tab pos="6324600" algn="l"/>
                <a:tab pos="7239000" algn="l"/>
                <a:tab pos="8153400" algn="l"/>
                <a:tab pos="9067800" algn="l"/>
                <a:tab pos="9982200" algn="l"/>
                <a:tab pos="10896600" algn="l"/>
              </a:tabLst>
            </a:pPr>
            <a:r>
              <a:rPr lang="es-ES" sz="4800">
                <a:solidFill>
                  <a:srgbClr val="006600"/>
                </a:solidFill>
                <a:latin typeface="Arial Black" pitchFamily="34" charset="0"/>
              </a:rPr>
              <a:t>Memoria de </a:t>
            </a:r>
          </a:p>
          <a:p>
            <a:pPr marL="839788" indent="-838200" algn="ctr">
              <a:lnSpc>
                <a:spcPct val="120000"/>
              </a:lnSpc>
              <a:buSzPct val="100000"/>
              <a:tabLst>
                <a:tab pos="838200" algn="l"/>
                <a:tab pos="1752600" algn="l"/>
                <a:tab pos="2667000" algn="l"/>
                <a:tab pos="3581400" algn="l"/>
                <a:tab pos="4495800" algn="l"/>
                <a:tab pos="5410200" algn="l"/>
                <a:tab pos="6324600" algn="l"/>
                <a:tab pos="7239000" algn="l"/>
                <a:tab pos="8153400" algn="l"/>
                <a:tab pos="9067800" algn="l"/>
                <a:tab pos="9982200" algn="l"/>
                <a:tab pos="10896600" algn="l"/>
              </a:tabLst>
            </a:pPr>
            <a:r>
              <a:rPr lang="es-ES" sz="4800">
                <a:solidFill>
                  <a:srgbClr val="006600"/>
                </a:solidFill>
                <a:latin typeface="Arial Black" pitchFamily="34" charset="0"/>
              </a:rPr>
              <a:t>Autoevaluación</a:t>
            </a:r>
          </a:p>
        </p:txBody>
      </p:sp>
      <p:sp>
        <p:nvSpPr>
          <p:cNvPr id="10243" name="3 Rectángulo"/>
          <p:cNvSpPr>
            <a:spLocks noChangeArrowheads="1"/>
          </p:cNvSpPr>
          <p:nvPr/>
        </p:nvSpPr>
        <p:spPr bwMode="auto">
          <a:xfrm>
            <a:off x="4211638" y="6475413"/>
            <a:ext cx="3509962" cy="338137"/>
          </a:xfrm>
          <a:prstGeom prst="rect">
            <a:avLst/>
          </a:prstGeom>
          <a:noFill/>
          <a:ln w="9525">
            <a:noFill/>
            <a:miter lim="800000"/>
            <a:headEnd/>
            <a:tailEnd/>
          </a:ln>
        </p:spPr>
        <p:txBody>
          <a:bodyPr wrap="none">
            <a:spAutoFit/>
          </a:bodyPr>
          <a:lstStyle/>
          <a:p>
            <a:pPr algn="ctr">
              <a:buClr>
                <a:srgbClr val="000000"/>
              </a:buClr>
              <a:buSzPct val="100000"/>
              <a:buFont typeface="Times New Roman" pitchFamily="18" charset="0"/>
              <a:buNone/>
            </a:pPr>
            <a:r>
              <a:rPr lang="es-ES" sz="1600" b="1">
                <a:solidFill>
                  <a:srgbClr val="008000"/>
                </a:solidFill>
                <a:latin typeface="Arial Narrow" pitchFamily="34" charset="0"/>
              </a:rPr>
              <a:t>Servicio de Inspección Educativa de Jaén</a:t>
            </a:r>
            <a:endParaRPr lang="es-ES" sz="1600">
              <a:latin typeface="Arial Narrow" pitchFamily="34" charset="0"/>
            </a:endParaRP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Theme1">
  <a:themeElements>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b"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 sz="1800" b="0" i="0" u="none" strike="noStrike" cap="none" normalizeH="0" baseline="0">
            <a:ln>
              <a:noFill/>
            </a:ln>
            <a:solidFill>
              <a:schemeClr val="tx1"/>
            </a:solidFill>
            <a:effectLst/>
            <a:latin typeface="Arial" charset="0"/>
          </a:defRPr>
        </a:defPPr>
      </a:lstStyle>
    </a:lnDef>
  </a:objectDefaults>
  <a:extraClrSchemeLst>
    <a:extraClrScheme>
      <a:clrScheme name="1_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7717</TotalTime>
  <Words>2539</Words>
  <Application>Microsoft Office PowerPoint</Application>
  <PresentationFormat>Presentación en pantalla (4:3)</PresentationFormat>
  <Paragraphs>261</Paragraphs>
  <Slides>29</Slides>
  <Notes>10</Notes>
  <HiddenSlides>0</HiddenSlides>
  <MMClips>0</MMClips>
  <ScaleCrop>false</ScaleCrop>
  <HeadingPairs>
    <vt:vector size="6" baseType="variant">
      <vt:variant>
        <vt:lpstr>Fuentes usadas</vt:lpstr>
      </vt:variant>
      <vt:variant>
        <vt:i4>13</vt:i4>
      </vt:variant>
      <vt:variant>
        <vt:lpstr>Tema</vt:lpstr>
      </vt:variant>
      <vt:variant>
        <vt:i4>1</vt:i4>
      </vt:variant>
      <vt:variant>
        <vt:lpstr>Títulos de diapositiva</vt:lpstr>
      </vt:variant>
      <vt:variant>
        <vt:i4>29</vt:i4>
      </vt:variant>
    </vt:vector>
  </HeadingPairs>
  <TitlesOfParts>
    <vt:vector size="43" baseType="lpstr">
      <vt:lpstr>Times New Roman</vt:lpstr>
      <vt:lpstr>SimSun</vt:lpstr>
      <vt:lpstr>Arial</vt:lpstr>
      <vt:lpstr>MS PGothic</vt:lpstr>
      <vt:lpstr>Arial Unicode MS</vt:lpstr>
      <vt:lpstr>Wingdings</vt:lpstr>
      <vt:lpstr>Arial Black</vt:lpstr>
      <vt:lpstr>Tahoma</vt:lpstr>
      <vt:lpstr>Arial Narrow</vt:lpstr>
      <vt:lpstr>Comic Sans MS</vt:lpstr>
      <vt:lpstr>Abadi MT Condensed Light</vt:lpstr>
      <vt:lpstr>Wingdings 2</vt:lpstr>
      <vt:lpstr>Calibri</vt:lpstr>
      <vt:lpstr>Theme1</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DESAJUSTES OBSERVADOS EN LA APLICACIÓN DEL PROGRAMA DE GRATUIDAD DE LOS LIBROS DE TEXTO PARA EL CURSO ESCOLAR 2012/2013 </vt:lpstr>
      <vt:lpstr>MATERIAL DE USO PERSONAL (Desajustes) </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José Aguilar</dc:creator>
  <cp:lastModifiedBy>Hp</cp:lastModifiedBy>
  <cp:revision>402</cp:revision>
  <cp:lastPrinted>2005-11-03T08:10:43Z</cp:lastPrinted>
  <dcterms:created xsi:type="dcterms:W3CDTF">2005-09-10T20:02:57Z</dcterms:created>
  <dcterms:modified xsi:type="dcterms:W3CDTF">2012-09-05T19:20:04Z</dcterms:modified>
</cp:coreProperties>
</file>